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6"/>
  </p:notesMasterIdLst>
  <p:handoutMasterIdLst>
    <p:handoutMasterId r:id="rId57"/>
  </p:handoutMasterIdLst>
  <p:sldIdLst>
    <p:sldId id="265" r:id="rId2"/>
    <p:sldId id="321" r:id="rId3"/>
    <p:sldId id="298" r:id="rId4"/>
    <p:sldId id="352" r:id="rId5"/>
    <p:sldId id="353" r:id="rId6"/>
    <p:sldId id="354" r:id="rId7"/>
    <p:sldId id="355" r:id="rId8"/>
    <p:sldId id="356" r:id="rId9"/>
    <p:sldId id="357" r:id="rId10"/>
    <p:sldId id="358" r:id="rId11"/>
    <p:sldId id="359" r:id="rId12"/>
    <p:sldId id="360" r:id="rId13"/>
    <p:sldId id="361" r:id="rId14"/>
    <p:sldId id="362" r:id="rId15"/>
    <p:sldId id="363" r:id="rId16"/>
    <p:sldId id="370" r:id="rId17"/>
    <p:sldId id="364" r:id="rId18"/>
    <p:sldId id="365" r:id="rId19"/>
    <p:sldId id="366" r:id="rId20"/>
    <p:sldId id="367" r:id="rId21"/>
    <p:sldId id="368" r:id="rId22"/>
    <p:sldId id="369" r:id="rId23"/>
    <p:sldId id="326" r:id="rId24"/>
    <p:sldId id="327" r:id="rId25"/>
    <p:sldId id="337" r:id="rId26"/>
    <p:sldId id="325" r:id="rId27"/>
    <p:sldId id="324" r:id="rId28"/>
    <p:sldId id="328" r:id="rId29"/>
    <p:sldId id="329" r:id="rId30"/>
    <p:sldId id="322" r:id="rId31"/>
    <p:sldId id="349" r:id="rId32"/>
    <p:sldId id="323" r:id="rId33"/>
    <p:sldId id="331" r:id="rId34"/>
    <p:sldId id="332" r:id="rId35"/>
    <p:sldId id="350" r:id="rId36"/>
    <p:sldId id="351" r:id="rId37"/>
    <p:sldId id="336" r:id="rId38"/>
    <p:sldId id="340" r:id="rId39"/>
    <p:sldId id="341" r:id="rId40"/>
    <p:sldId id="372" r:id="rId41"/>
    <p:sldId id="342" r:id="rId42"/>
    <p:sldId id="344" r:id="rId43"/>
    <p:sldId id="343" r:id="rId44"/>
    <p:sldId id="345" r:id="rId45"/>
    <p:sldId id="373" r:id="rId46"/>
    <p:sldId id="347" r:id="rId47"/>
    <p:sldId id="348" r:id="rId48"/>
    <p:sldId id="346" r:id="rId49"/>
    <p:sldId id="374" r:id="rId50"/>
    <p:sldId id="375" r:id="rId51"/>
    <p:sldId id="376" r:id="rId52"/>
    <p:sldId id="377" r:id="rId53"/>
    <p:sldId id="378" r:id="rId54"/>
    <p:sldId id="379"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B28940-1D3E-4A5E-8910-29D87D2E461D}">
          <p14:sldIdLst>
            <p14:sldId id="265"/>
            <p14:sldId id="321"/>
            <p14:sldId id="298"/>
            <p14:sldId id="352"/>
            <p14:sldId id="353"/>
            <p14:sldId id="354"/>
            <p14:sldId id="355"/>
            <p14:sldId id="356"/>
            <p14:sldId id="357"/>
            <p14:sldId id="358"/>
            <p14:sldId id="359"/>
            <p14:sldId id="360"/>
            <p14:sldId id="361"/>
            <p14:sldId id="362"/>
            <p14:sldId id="363"/>
            <p14:sldId id="370"/>
            <p14:sldId id="364"/>
            <p14:sldId id="365"/>
            <p14:sldId id="366"/>
            <p14:sldId id="367"/>
            <p14:sldId id="368"/>
            <p14:sldId id="369"/>
          </p14:sldIdLst>
        </p14:section>
        <p14:section name="Architecture" id="{CD279AAE-B233-40B8-9887-35C274C32E44}">
          <p14:sldIdLst>
            <p14:sldId id="326"/>
            <p14:sldId id="327"/>
            <p14:sldId id="337"/>
            <p14:sldId id="325"/>
            <p14:sldId id="324"/>
            <p14:sldId id="328"/>
            <p14:sldId id="329"/>
            <p14:sldId id="322"/>
            <p14:sldId id="349"/>
            <p14:sldId id="323"/>
            <p14:sldId id="331"/>
            <p14:sldId id="332"/>
            <p14:sldId id="350"/>
            <p14:sldId id="351"/>
            <p14:sldId id="336"/>
            <p14:sldId id="340"/>
            <p14:sldId id="341"/>
            <p14:sldId id="372"/>
            <p14:sldId id="342"/>
            <p14:sldId id="344"/>
            <p14:sldId id="343"/>
            <p14:sldId id="345"/>
            <p14:sldId id="373"/>
            <p14:sldId id="347"/>
            <p14:sldId id="348"/>
            <p14:sldId id="346"/>
            <p14:sldId id="374"/>
            <p14:sldId id="375"/>
            <p14:sldId id="376"/>
            <p14:sldId id="377"/>
            <p14:sldId id="378"/>
            <p14:sldId id="37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A80653-D77A-42A5-ABEA-51FF05FD7F13}" v="2" dt="2021-10-26T14:34:07.8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p:cViewPr varScale="1">
        <p:scale>
          <a:sx n="82" d="100"/>
          <a:sy n="82" d="100"/>
        </p:scale>
        <p:origin x="1272" y="62"/>
      </p:cViewPr>
      <p:guideLst>
        <p:guide orient="horz" pos="2160"/>
        <p:guide pos="288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an Douglas" userId="47e10fb7-f329-4951-bd7e-1a8109adb62e" providerId="ADAL" clId="{28A80653-D77A-42A5-ABEA-51FF05FD7F13}"/>
    <pc:docChg chg="custSel modSld">
      <pc:chgData name="Allan Douglas" userId="47e10fb7-f329-4951-bd7e-1a8109adb62e" providerId="ADAL" clId="{28A80653-D77A-42A5-ABEA-51FF05FD7F13}" dt="2021-10-26T14:41:20.018" v="16" actId="20577"/>
      <pc:docMkLst>
        <pc:docMk/>
      </pc:docMkLst>
      <pc:sldChg chg="modSp mod">
        <pc:chgData name="Allan Douglas" userId="47e10fb7-f329-4951-bd7e-1a8109adb62e" providerId="ADAL" clId="{28A80653-D77A-42A5-ABEA-51FF05FD7F13}" dt="2021-10-26T14:33:23.299" v="1" actId="20577"/>
        <pc:sldMkLst>
          <pc:docMk/>
          <pc:sldMk cId="3442069341" sldId="265"/>
        </pc:sldMkLst>
        <pc:spChg chg="mod">
          <ac:chgData name="Allan Douglas" userId="47e10fb7-f329-4951-bd7e-1a8109adb62e" providerId="ADAL" clId="{28A80653-D77A-42A5-ABEA-51FF05FD7F13}" dt="2021-10-26T14:33:23.299" v="1" actId="20577"/>
          <ac:spMkLst>
            <pc:docMk/>
            <pc:sldMk cId="3442069341" sldId="265"/>
            <ac:spMk id="2050" creationId="{00000000-0000-0000-0000-000000000000}"/>
          </ac:spMkLst>
        </pc:spChg>
      </pc:sldChg>
      <pc:sldChg chg="addSp delSp modSp mod">
        <pc:chgData name="Allan Douglas" userId="47e10fb7-f329-4951-bd7e-1a8109adb62e" providerId="ADAL" clId="{28A80653-D77A-42A5-ABEA-51FF05FD7F13}" dt="2021-10-26T14:34:28.282" v="12" actId="20577"/>
        <pc:sldMkLst>
          <pc:docMk/>
          <pc:sldMk cId="2081186068" sldId="321"/>
        </pc:sldMkLst>
        <pc:spChg chg="mod">
          <ac:chgData name="Allan Douglas" userId="47e10fb7-f329-4951-bd7e-1a8109adb62e" providerId="ADAL" clId="{28A80653-D77A-42A5-ABEA-51FF05FD7F13}" dt="2021-10-26T14:34:28.282" v="12" actId="20577"/>
          <ac:spMkLst>
            <pc:docMk/>
            <pc:sldMk cId="2081186068" sldId="321"/>
            <ac:spMk id="3" creationId="{00000000-0000-0000-0000-000000000000}"/>
          </ac:spMkLst>
        </pc:spChg>
        <pc:picChg chg="add mod">
          <ac:chgData name="Allan Douglas" userId="47e10fb7-f329-4951-bd7e-1a8109adb62e" providerId="ADAL" clId="{28A80653-D77A-42A5-ABEA-51FF05FD7F13}" dt="2021-10-26T14:34:17.287" v="7" actId="1076"/>
          <ac:picMkLst>
            <pc:docMk/>
            <pc:sldMk cId="2081186068" sldId="321"/>
            <ac:picMk id="6" creationId="{A8FE6F74-C569-4972-BD05-B6F298834173}"/>
          </ac:picMkLst>
        </pc:picChg>
        <pc:picChg chg="del">
          <ac:chgData name="Allan Douglas" userId="47e10fb7-f329-4951-bd7e-1a8109adb62e" providerId="ADAL" clId="{28A80653-D77A-42A5-ABEA-51FF05FD7F13}" dt="2021-10-26T14:34:03.553" v="2" actId="478"/>
          <ac:picMkLst>
            <pc:docMk/>
            <pc:sldMk cId="2081186068" sldId="321"/>
            <ac:picMk id="7" creationId="{EB1B6195-6E7F-4DEF-BD8C-0B62457331C9}"/>
          </ac:picMkLst>
        </pc:picChg>
      </pc:sldChg>
      <pc:sldChg chg="modSp mod">
        <pc:chgData name="Allan Douglas" userId="47e10fb7-f329-4951-bd7e-1a8109adb62e" providerId="ADAL" clId="{28A80653-D77A-42A5-ABEA-51FF05FD7F13}" dt="2021-10-26T14:41:20.018" v="16" actId="20577"/>
        <pc:sldMkLst>
          <pc:docMk/>
          <pc:sldMk cId="1956532856" sldId="323"/>
        </pc:sldMkLst>
        <pc:spChg chg="mod">
          <ac:chgData name="Allan Douglas" userId="47e10fb7-f329-4951-bd7e-1a8109adb62e" providerId="ADAL" clId="{28A80653-D77A-42A5-ABEA-51FF05FD7F13}" dt="2021-10-26T14:41:20.018" v="16" actId="20577"/>
          <ac:spMkLst>
            <pc:docMk/>
            <pc:sldMk cId="1956532856" sldId="323"/>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8BED56-E972-4175-80B4-B1C7DB1F9CBF}" type="datetimeFigureOut">
              <a:rPr lang="en-US" smtClean="0"/>
              <a:t>10/26/2021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C9681A-F16B-4C4D-8FCC-6F3C88FBFA3C}" type="slidenum">
              <a:rPr lang="en-US" smtClean="0"/>
              <a:t>‹#›</a:t>
            </a:fld>
            <a:endParaRPr lang="en-US" dirty="0"/>
          </a:p>
        </p:txBody>
      </p:sp>
    </p:spTree>
    <p:extLst>
      <p:ext uri="{BB962C8B-B14F-4D97-AF65-F5344CB8AC3E}">
        <p14:creationId xmlns:p14="http://schemas.microsoft.com/office/powerpoint/2010/main" val="2506530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DF57EC-298A-462A-BDFB-D8D710C7399B}" type="datetimeFigureOut">
              <a:rPr lang="en-US" smtClean="0"/>
              <a:t>10/26/2021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B19672-0B9F-4850-9DFB-A235329F3B55}" type="slidenum">
              <a:rPr lang="en-US" smtClean="0"/>
              <a:t>‹#›</a:t>
            </a:fld>
            <a:endParaRPr lang="en-US" dirty="0"/>
          </a:p>
        </p:txBody>
      </p:sp>
    </p:spTree>
    <p:extLst>
      <p:ext uri="{BB962C8B-B14F-4D97-AF65-F5344CB8AC3E}">
        <p14:creationId xmlns:p14="http://schemas.microsoft.com/office/powerpoint/2010/main" val="196574366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http://www.oit.edu/Images/Logo/logo-main.gif" TargetMode="External"/><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EE333 - Fall 2021</a:t>
            </a:r>
            <a:endParaRPr lang="en-US" dirty="0"/>
          </a:p>
        </p:txBody>
      </p:sp>
      <p:sp>
        <p:nvSpPr>
          <p:cNvPr id="6" name="Slide Number Placeholder 5"/>
          <p:cNvSpPr>
            <a:spLocks noGrp="1"/>
          </p:cNvSpPr>
          <p:nvPr>
            <p:ph type="sldNum" sz="quarter" idx="12"/>
          </p:nvPr>
        </p:nvSpPr>
        <p:spPr/>
        <p:txBody>
          <a:bodyPr/>
          <a:lstStyle/>
          <a:p>
            <a:fld id="{7F5B2EBE-6A3A-46EC-8286-7551010F4679}" type="slidenum">
              <a:rPr lang="en-US" smtClean="0"/>
              <a:pPr/>
              <a:t>‹#›</a:t>
            </a:fld>
            <a:endParaRPr lang="en-US" dirty="0"/>
          </a:p>
        </p:txBody>
      </p:sp>
    </p:spTree>
    <p:extLst>
      <p:ext uri="{BB962C8B-B14F-4D97-AF65-F5344CB8AC3E}">
        <p14:creationId xmlns:p14="http://schemas.microsoft.com/office/powerpoint/2010/main" val="247436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EE333 - Fall 2021</a:t>
            </a:r>
            <a:endParaRPr lang="en-US" dirty="0"/>
          </a:p>
        </p:txBody>
      </p:sp>
      <p:sp>
        <p:nvSpPr>
          <p:cNvPr id="6" name="Slide Number Placeholder 5"/>
          <p:cNvSpPr>
            <a:spLocks noGrp="1"/>
          </p:cNvSpPr>
          <p:nvPr>
            <p:ph type="sldNum" sz="quarter" idx="12"/>
          </p:nvPr>
        </p:nvSpPr>
        <p:spPr/>
        <p:txBody>
          <a:bodyPr/>
          <a:lstStyle/>
          <a:p>
            <a:fld id="{7F5B2EBE-6A3A-46EC-8286-7551010F4679}" type="slidenum">
              <a:rPr lang="en-US" smtClean="0"/>
              <a:t>‹#›</a:t>
            </a:fld>
            <a:endParaRPr lang="en-US" dirty="0"/>
          </a:p>
        </p:txBody>
      </p:sp>
    </p:spTree>
    <p:extLst>
      <p:ext uri="{BB962C8B-B14F-4D97-AF65-F5344CB8AC3E}">
        <p14:creationId xmlns:p14="http://schemas.microsoft.com/office/powerpoint/2010/main" val="1234847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EE333 - Fall 2021</a:t>
            </a:r>
            <a:endParaRPr lang="en-US" dirty="0"/>
          </a:p>
        </p:txBody>
      </p:sp>
      <p:sp>
        <p:nvSpPr>
          <p:cNvPr id="6" name="Slide Number Placeholder 5"/>
          <p:cNvSpPr>
            <a:spLocks noGrp="1"/>
          </p:cNvSpPr>
          <p:nvPr>
            <p:ph type="sldNum" sz="quarter" idx="12"/>
          </p:nvPr>
        </p:nvSpPr>
        <p:spPr/>
        <p:txBody>
          <a:bodyPr/>
          <a:lstStyle/>
          <a:p>
            <a:fld id="{7F5B2EBE-6A3A-46EC-8286-7551010F4679}" type="slidenum">
              <a:rPr lang="en-US" smtClean="0"/>
              <a:t>‹#›</a:t>
            </a:fld>
            <a:endParaRPr lang="en-US" dirty="0"/>
          </a:p>
        </p:txBody>
      </p:sp>
    </p:spTree>
    <p:extLst>
      <p:ext uri="{BB962C8B-B14F-4D97-AF65-F5344CB8AC3E}">
        <p14:creationId xmlns:p14="http://schemas.microsoft.com/office/powerpoint/2010/main" val="379339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lvl1pPr>
              <a:defRPr sz="4000"/>
            </a:lvl1pPr>
          </a:lstStyle>
          <a:p>
            <a:r>
              <a:rPr lang="en-US"/>
              <a:t>Click to edit Master title style</a:t>
            </a:r>
          </a:p>
        </p:txBody>
      </p:sp>
      <p:sp>
        <p:nvSpPr>
          <p:cNvPr id="3" name="Content Placeholder 2"/>
          <p:cNvSpPr>
            <a:spLocks noGrp="1"/>
          </p:cNvSpPr>
          <p:nvPr>
            <p:ph idx="1"/>
          </p:nvPr>
        </p:nvSpPr>
        <p:spPr>
          <a:xfrm>
            <a:off x="457200" y="990600"/>
            <a:ext cx="8229600" cy="51355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57200" y="914400"/>
            <a:ext cx="82296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Footer Placeholder 10"/>
          <p:cNvSpPr>
            <a:spLocks noGrp="1"/>
          </p:cNvSpPr>
          <p:nvPr>
            <p:ph type="ftr" sz="quarter" idx="11"/>
          </p:nvPr>
        </p:nvSpPr>
        <p:spPr/>
        <p:txBody>
          <a:bodyPr/>
          <a:lstStyle/>
          <a:p>
            <a:r>
              <a:rPr lang="en-US"/>
              <a:t>EE333 - Fall 2021</a:t>
            </a:r>
            <a:endParaRPr lang="en-US" dirty="0"/>
          </a:p>
        </p:txBody>
      </p:sp>
      <p:sp>
        <p:nvSpPr>
          <p:cNvPr id="12" name="Slide Number Placeholder 11"/>
          <p:cNvSpPr>
            <a:spLocks noGrp="1"/>
          </p:cNvSpPr>
          <p:nvPr>
            <p:ph type="sldNum" sz="quarter" idx="12"/>
          </p:nvPr>
        </p:nvSpPr>
        <p:spPr/>
        <p:txBody>
          <a:bodyPr/>
          <a:lstStyle/>
          <a:p>
            <a:fld id="{7F5B2EBE-6A3A-46EC-8286-7551010F4679}" type="slidenum">
              <a:rPr lang="en-US" smtClean="0"/>
              <a:t>‹#›</a:t>
            </a:fld>
            <a:endParaRPr lang="en-US" dirty="0"/>
          </a:p>
        </p:txBody>
      </p:sp>
      <p:pic>
        <p:nvPicPr>
          <p:cNvPr id="13" name="Picture 2" descr="Oregon Tech logo"/>
          <p:cNvPicPr>
            <a:picLocks noChangeAspect="1" noChangeArrowheads="1"/>
          </p:cNvPicPr>
          <p:nvPr userDrawn="1"/>
        </p:nvPicPr>
        <p:blipFill>
          <a:blip r:embed="rId2" r:link="rId3">
            <a:extLst>
              <a:ext uri="{28A0092B-C50C-407E-A947-70E740481C1C}">
                <a14:useLocalDpi xmlns:a14="http://schemas.microsoft.com/office/drawing/2010/main" val="0"/>
              </a:ext>
            </a:extLst>
          </a:blip>
          <a:srcRect/>
          <a:stretch>
            <a:fillRect/>
          </a:stretch>
        </p:blipFill>
        <p:spPr bwMode="auto">
          <a:xfrm>
            <a:off x="408329" y="6278546"/>
            <a:ext cx="2226361" cy="46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1788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EE333 - Fall 2021</a:t>
            </a:r>
            <a:endParaRPr lang="en-US" dirty="0"/>
          </a:p>
        </p:txBody>
      </p:sp>
      <p:sp>
        <p:nvSpPr>
          <p:cNvPr id="6" name="Slide Number Placeholder 5"/>
          <p:cNvSpPr>
            <a:spLocks noGrp="1"/>
          </p:cNvSpPr>
          <p:nvPr>
            <p:ph type="sldNum" sz="quarter" idx="12"/>
          </p:nvPr>
        </p:nvSpPr>
        <p:spPr/>
        <p:txBody>
          <a:bodyPr/>
          <a:lstStyle/>
          <a:p>
            <a:fld id="{7F5B2EBE-6A3A-46EC-8286-7551010F4679}" type="slidenum">
              <a:rPr lang="en-US" smtClean="0"/>
              <a:t>‹#›</a:t>
            </a:fld>
            <a:endParaRPr lang="en-US" dirty="0"/>
          </a:p>
        </p:txBody>
      </p:sp>
    </p:spTree>
    <p:extLst>
      <p:ext uri="{BB962C8B-B14F-4D97-AF65-F5344CB8AC3E}">
        <p14:creationId xmlns:p14="http://schemas.microsoft.com/office/powerpoint/2010/main" val="234695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EE333 - Fall 2021</a:t>
            </a:r>
            <a:endParaRPr lang="en-US" dirty="0"/>
          </a:p>
        </p:txBody>
      </p:sp>
      <p:sp>
        <p:nvSpPr>
          <p:cNvPr id="7" name="Slide Number Placeholder 6"/>
          <p:cNvSpPr>
            <a:spLocks noGrp="1"/>
          </p:cNvSpPr>
          <p:nvPr>
            <p:ph type="sldNum" sz="quarter" idx="12"/>
          </p:nvPr>
        </p:nvSpPr>
        <p:spPr/>
        <p:txBody>
          <a:bodyPr/>
          <a:lstStyle/>
          <a:p>
            <a:fld id="{7F5B2EBE-6A3A-46EC-8286-7551010F4679}" type="slidenum">
              <a:rPr lang="en-US" smtClean="0"/>
              <a:t>‹#›</a:t>
            </a:fld>
            <a:endParaRPr lang="en-US" dirty="0"/>
          </a:p>
        </p:txBody>
      </p:sp>
    </p:spTree>
    <p:extLst>
      <p:ext uri="{BB962C8B-B14F-4D97-AF65-F5344CB8AC3E}">
        <p14:creationId xmlns:p14="http://schemas.microsoft.com/office/powerpoint/2010/main" val="2902032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EE333 - Fall 2021</a:t>
            </a:r>
            <a:endParaRPr lang="en-US" dirty="0"/>
          </a:p>
        </p:txBody>
      </p:sp>
      <p:sp>
        <p:nvSpPr>
          <p:cNvPr id="9" name="Slide Number Placeholder 8"/>
          <p:cNvSpPr>
            <a:spLocks noGrp="1"/>
          </p:cNvSpPr>
          <p:nvPr>
            <p:ph type="sldNum" sz="quarter" idx="12"/>
          </p:nvPr>
        </p:nvSpPr>
        <p:spPr/>
        <p:txBody>
          <a:bodyPr/>
          <a:lstStyle/>
          <a:p>
            <a:fld id="{7F5B2EBE-6A3A-46EC-8286-7551010F4679}" type="slidenum">
              <a:rPr lang="en-US" smtClean="0"/>
              <a:t>‹#›</a:t>
            </a:fld>
            <a:endParaRPr lang="en-US" dirty="0"/>
          </a:p>
        </p:txBody>
      </p:sp>
    </p:spTree>
    <p:extLst>
      <p:ext uri="{BB962C8B-B14F-4D97-AF65-F5344CB8AC3E}">
        <p14:creationId xmlns:p14="http://schemas.microsoft.com/office/powerpoint/2010/main" val="114633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a:t>
            </a:fld>
            <a:endParaRPr lang="en-US" dirty="0"/>
          </a:p>
        </p:txBody>
      </p:sp>
    </p:spTree>
    <p:extLst>
      <p:ext uri="{BB962C8B-B14F-4D97-AF65-F5344CB8AC3E}">
        <p14:creationId xmlns:p14="http://schemas.microsoft.com/office/powerpoint/2010/main" val="2729027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EE333 - Fall 2021</a:t>
            </a:r>
            <a:endParaRPr lang="en-US" dirty="0"/>
          </a:p>
        </p:txBody>
      </p:sp>
      <p:sp>
        <p:nvSpPr>
          <p:cNvPr id="4" name="Slide Number Placeholder 3"/>
          <p:cNvSpPr>
            <a:spLocks noGrp="1"/>
          </p:cNvSpPr>
          <p:nvPr>
            <p:ph type="sldNum" sz="quarter" idx="12"/>
          </p:nvPr>
        </p:nvSpPr>
        <p:spPr/>
        <p:txBody>
          <a:bodyPr/>
          <a:lstStyle/>
          <a:p>
            <a:fld id="{7F5B2EBE-6A3A-46EC-8286-7551010F4679}" type="slidenum">
              <a:rPr lang="en-US" smtClean="0"/>
              <a:t>‹#›</a:t>
            </a:fld>
            <a:endParaRPr lang="en-US" dirty="0"/>
          </a:p>
        </p:txBody>
      </p:sp>
    </p:spTree>
    <p:extLst>
      <p:ext uri="{BB962C8B-B14F-4D97-AF65-F5344CB8AC3E}">
        <p14:creationId xmlns:p14="http://schemas.microsoft.com/office/powerpoint/2010/main" val="123499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EE333 - Fall 2021</a:t>
            </a:r>
            <a:endParaRPr lang="en-US" dirty="0"/>
          </a:p>
        </p:txBody>
      </p:sp>
      <p:sp>
        <p:nvSpPr>
          <p:cNvPr id="7" name="Slide Number Placeholder 6"/>
          <p:cNvSpPr>
            <a:spLocks noGrp="1"/>
          </p:cNvSpPr>
          <p:nvPr>
            <p:ph type="sldNum" sz="quarter" idx="12"/>
          </p:nvPr>
        </p:nvSpPr>
        <p:spPr/>
        <p:txBody>
          <a:bodyPr/>
          <a:lstStyle/>
          <a:p>
            <a:fld id="{7F5B2EBE-6A3A-46EC-8286-7551010F4679}" type="slidenum">
              <a:rPr lang="en-US" smtClean="0"/>
              <a:t>‹#›</a:t>
            </a:fld>
            <a:endParaRPr lang="en-US" dirty="0"/>
          </a:p>
        </p:txBody>
      </p:sp>
    </p:spTree>
    <p:extLst>
      <p:ext uri="{BB962C8B-B14F-4D97-AF65-F5344CB8AC3E}">
        <p14:creationId xmlns:p14="http://schemas.microsoft.com/office/powerpoint/2010/main" val="2618373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EE333 - Fall 2021</a:t>
            </a:r>
            <a:endParaRPr lang="en-US" dirty="0"/>
          </a:p>
        </p:txBody>
      </p:sp>
      <p:sp>
        <p:nvSpPr>
          <p:cNvPr id="7" name="Slide Number Placeholder 6"/>
          <p:cNvSpPr>
            <a:spLocks noGrp="1"/>
          </p:cNvSpPr>
          <p:nvPr>
            <p:ph type="sldNum" sz="quarter" idx="12"/>
          </p:nvPr>
        </p:nvSpPr>
        <p:spPr/>
        <p:txBody>
          <a:bodyPr/>
          <a:lstStyle/>
          <a:p>
            <a:fld id="{7F5B2EBE-6A3A-46EC-8286-7551010F4679}" type="slidenum">
              <a:rPr lang="en-US" smtClean="0"/>
              <a:t>‹#›</a:t>
            </a:fld>
            <a:endParaRPr lang="en-US" dirty="0"/>
          </a:p>
        </p:txBody>
      </p:sp>
    </p:spTree>
    <p:extLst>
      <p:ext uri="{BB962C8B-B14F-4D97-AF65-F5344CB8AC3E}">
        <p14:creationId xmlns:p14="http://schemas.microsoft.com/office/powerpoint/2010/main" val="2103089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EE333 - Fall 2021</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B2EBE-6A3A-46EC-8286-7551010F4679}" type="slidenum">
              <a:rPr lang="en-US" smtClean="0"/>
              <a:t>‹#›</a:t>
            </a:fld>
            <a:endParaRPr lang="en-US" dirty="0"/>
          </a:p>
        </p:txBody>
      </p:sp>
    </p:spTree>
    <p:extLst>
      <p:ext uri="{BB962C8B-B14F-4D97-AF65-F5344CB8AC3E}">
        <p14:creationId xmlns:p14="http://schemas.microsoft.com/office/powerpoint/2010/main" val="1347164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www.oit.edu/Images/Logo/logo-main.gif" TargetMode="External"/><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2" Type="http://schemas.openxmlformats.org/officeDocument/2006/relationships/hyperlink" Target="http://www.atmel.com/images/atmel-0856-avr-instruction-set-manual.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www.sparkfun.com/products/709" TargetMode="Externa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hyperlink" Target="http://datasheets.maximintegrated.com/en/ds/DS1307.pdf" TargetMode="Externa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datasheets.maximintegrated.com/en/ds/DS1307.pdf"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p:txBody>
          <a:bodyPr>
            <a:normAutofit fontScale="90000"/>
          </a:bodyPr>
          <a:lstStyle/>
          <a:p>
            <a:br>
              <a:rPr lang="en-US" dirty="0"/>
            </a:br>
            <a:br>
              <a:rPr lang="en-US" dirty="0"/>
            </a:br>
            <a:r>
              <a:rPr lang="en-US" dirty="0"/>
              <a:t>Introduction to Microcontrollers</a:t>
            </a:r>
            <a:br>
              <a:rPr lang="en-US" dirty="0"/>
            </a:br>
            <a:r>
              <a:rPr lang="en-US" dirty="0"/>
              <a:t>Fall Term, 2021</a:t>
            </a:r>
            <a:br>
              <a:rPr lang="en-US" dirty="0"/>
            </a:br>
            <a:endParaRPr lang="en-US" dirty="0"/>
          </a:p>
        </p:txBody>
      </p:sp>
      <p:sp>
        <p:nvSpPr>
          <p:cNvPr id="39939" name="Rectangle 5"/>
          <p:cNvSpPr>
            <a:spLocks noGrp="1" noChangeArrowheads="1"/>
          </p:cNvSpPr>
          <p:nvPr>
            <p:ph type="subTitle" idx="1"/>
          </p:nvPr>
        </p:nvSpPr>
        <p:spPr/>
        <p:txBody>
          <a:bodyPr/>
          <a:lstStyle/>
          <a:p>
            <a:r>
              <a:rPr lang="en-US" dirty="0"/>
              <a:t>Professor Allan Douglas</a:t>
            </a:r>
          </a:p>
          <a:p>
            <a:endParaRPr lang="en-US" dirty="0"/>
          </a:p>
        </p:txBody>
      </p:sp>
      <p:pic>
        <p:nvPicPr>
          <p:cNvPr id="1026" name="Picture 2" descr="Oregon Tech logo"/>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57400" y="762000"/>
            <a:ext cx="4969561" cy="102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069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Port Expander Registers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10</a:t>
            </a:fld>
            <a:endParaRPr lang="en-US" dirty="0"/>
          </a:p>
        </p:txBody>
      </p:sp>
      <p:pic>
        <p:nvPicPr>
          <p:cNvPr id="6" name="Picture 5"/>
          <p:cNvPicPr>
            <a:picLocks noChangeAspect="1"/>
          </p:cNvPicPr>
          <p:nvPr/>
        </p:nvPicPr>
        <p:blipFill>
          <a:blip r:embed="rId2"/>
          <a:stretch>
            <a:fillRect/>
          </a:stretch>
        </p:blipFill>
        <p:spPr>
          <a:xfrm>
            <a:off x="228600" y="1143000"/>
            <a:ext cx="8766505" cy="4114800"/>
          </a:xfrm>
          <a:prstGeom prst="rect">
            <a:avLst/>
          </a:prstGeom>
        </p:spPr>
      </p:pic>
    </p:spTree>
    <p:extLst>
      <p:ext uri="{BB962C8B-B14F-4D97-AF65-F5344CB8AC3E}">
        <p14:creationId xmlns:p14="http://schemas.microsoft.com/office/powerpoint/2010/main" val="3814339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to Port Expander Registers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11</a:t>
            </a:fld>
            <a:endParaRPr lang="en-US" dirty="0"/>
          </a:p>
        </p:txBody>
      </p:sp>
      <p:pic>
        <p:nvPicPr>
          <p:cNvPr id="6" name="Picture 5"/>
          <p:cNvPicPr>
            <a:picLocks noChangeAspect="1"/>
          </p:cNvPicPr>
          <p:nvPr/>
        </p:nvPicPr>
        <p:blipFill>
          <a:blip r:embed="rId2"/>
          <a:stretch>
            <a:fillRect/>
          </a:stretch>
        </p:blipFill>
        <p:spPr>
          <a:xfrm>
            <a:off x="228600" y="990600"/>
            <a:ext cx="8799226" cy="2013445"/>
          </a:xfrm>
          <a:prstGeom prst="rect">
            <a:avLst/>
          </a:prstGeom>
        </p:spPr>
      </p:pic>
      <p:sp>
        <p:nvSpPr>
          <p:cNvPr id="7" name="TextBox 6"/>
          <p:cNvSpPr txBox="1"/>
          <p:nvPr/>
        </p:nvSpPr>
        <p:spPr>
          <a:xfrm>
            <a:off x="4953000" y="3886200"/>
            <a:ext cx="3597652" cy="646331"/>
          </a:xfrm>
          <a:prstGeom prst="rect">
            <a:avLst/>
          </a:prstGeom>
          <a:noFill/>
        </p:spPr>
        <p:txBody>
          <a:bodyPr wrap="none" rtlCol="0">
            <a:spAutoFit/>
          </a:bodyPr>
          <a:lstStyle/>
          <a:p>
            <a:r>
              <a:rPr lang="en-US" dirty="0">
                <a:solidFill>
                  <a:srgbClr val="FF0000"/>
                </a:solidFill>
              </a:rPr>
              <a:t>Need to write the data byte here</a:t>
            </a:r>
          </a:p>
          <a:p>
            <a:r>
              <a:rPr lang="en-US" dirty="0">
                <a:solidFill>
                  <a:srgbClr val="FF0000"/>
                </a:solidFill>
              </a:rPr>
              <a:t>before you de-assert the chip select.</a:t>
            </a:r>
          </a:p>
        </p:txBody>
      </p:sp>
      <p:cxnSp>
        <p:nvCxnSpPr>
          <p:cNvPr id="9" name="Straight Arrow Connector 8"/>
          <p:cNvCxnSpPr/>
          <p:nvPr/>
        </p:nvCxnSpPr>
        <p:spPr>
          <a:xfrm flipV="1">
            <a:off x="6400800" y="2133600"/>
            <a:ext cx="1905000" cy="1752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431170" y="4158734"/>
            <a:ext cx="3101234" cy="369332"/>
          </a:xfrm>
          <a:prstGeom prst="rect">
            <a:avLst/>
          </a:prstGeom>
          <a:noFill/>
        </p:spPr>
        <p:txBody>
          <a:bodyPr wrap="none" rtlCol="0">
            <a:spAutoFit/>
          </a:bodyPr>
          <a:lstStyle/>
          <a:p>
            <a:r>
              <a:rPr lang="en-US">
                <a:solidFill>
                  <a:srgbClr val="FF0000"/>
                </a:solidFill>
              </a:rPr>
              <a:t>Register Address 0x00 of 0x09?</a:t>
            </a:r>
            <a:endParaRPr lang="en-US" dirty="0">
              <a:solidFill>
                <a:srgbClr val="FF0000"/>
              </a:solidFill>
            </a:endParaRPr>
          </a:p>
        </p:txBody>
      </p:sp>
      <p:cxnSp>
        <p:nvCxnSpPr>
          <p:cNvPr id="11" name="Straight Arrow Connector 10"/>
          <p:cNvCxnSpPr/>
          <p:nvPr/>
        </p:nvCxnSpPr>
        <p:spPr>
          <a:xfrm flipV="1">
            <a:off x="3580001" y="2600325"/>
            <a:ext cx="1419225" cy="155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2400" y="3581400"/>
            <a:ext cx="3287375" cy="369332"/>
          </a:xfrm>
          <a:prstGeom prst="rect">
            <a:avLst/>
          </a:prstGeom>
          <a:noFill/>
        </p:spPr>
        <p:txBody>
          <a:bodyPr wrap="none" rtlCol="0">
            <a:spAutoFit/>
          </a:bodyPr>
          <a:lstStyle/>
          <a:p>
            <a:r>
              <a:rPr lang="en-US">
                <a:solidFill>
                  <a:srgbClr val="FF0000"/>
                </a:solidFill>
              </a:rPr>
              <a:t>How did you connect A1 and A0?</a:t>
            </a:r>
            <a:endParaRPr lang="en-US" dirty="0">
              <a:solidFill>
                <a:srgbClr val="FF0000"/>
              </a:solidFill>
            </a:endParaRPr>
          </a:p>
        </p:txBody>
      </p:sp>
      <p:cxnSp>
        <p:nvCxnSpPr>
          <p:cNvPr id="13" name="Straight Arrow Connector 12"/>
          <p:cNvCxnSpPr/>
          <p:nvPr/>
        </p:nvCxnSpPr>
        <p:spPr>
          <a:xfrm flipV="1">
            <a:off x="1676400" y="2362200"/>
            <a:ext cx="1305387" cy="121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564315"/>
            <a:ext cx="2819400" cy="185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7046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Port Expander Write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12</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10476"/>
          <a:stretch/>
        </p:blipFill>
        <p:spPr>
          <a:xfrm>
            <a:off x="838200" y="990600"/>
            <a:ext cx="8001000" cy="4297680"/>
          </a:xfrm>
          <a:prstGeom prst="rect">
            <a:avLst/>
          </a:prstGeom>
        </p:spPr>
      </p:pic>
      <p:sp>
        <p:nvSpPr>
          <p:cNvPr id="7" name="TextBox 6"/>
          <p:cNvSpPr txBox="1"/>
          <p:nvPr/>
        </p:nvSpPr>
        <p:spPr>
          <a:xfrm>
            <a:off x="1175951" y="5594866"/>
            <a:ext cx="1593834" cy="369332"/>
          </a:xfrm>
          <a:prstGeom prst="rect">
            <a:avLst/>
          </a:prstGeom>
          <a:noFill/>
        </p:spPr>
        <p:txBody>
          <a:bodyPr wrap="none" rtlCol="0">
            <a:spAutoFit/>
          </a:bodyPr>
          <a:lstStyle/>
          <a:p>
            <a:r>
              <a:rPr lang="en-US" dirty="0">
                <a:solidFill>
                  <a:srgbClr val="FF0000"/>
                </a:solidFill>
              </a:rPr>
              <a:t>Device Opcode</a:t>
            </a:r>
          </a:p>
        </p:txBody>
      </p:sp>
      <p:cxnSp>
        <p:nvCxnSpPr>
          <p:cNvPr id="8" name="Straight Arrow Connector 7"/>
          <p:cNvCxnSpPr/>
          <p:nvPr/>
        </p:nvCxnSpPr>
        <p:spPr>
          <a:xfrm flipV="1">
            <a:off x="1820468" y="3962400"/>
            <a:ext cx="846532" cy="16324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27993" y="5594866"/>
            <a:ext cx="933461" cy="369332"/>
          </a:xfrm>
          <a:prstGeom prst="rect">
            <a:avLst/>
          </a:prstGeom>
          <a:noFill/>
        </p:spPr>
        <p:txBody>
          <a:bodyPr wrap="none" rtlCol="0">
            <a:spAutoFit/>
          </a:bodyPr>
          <a:lstStyle/>
          <a:p>
            <a:r>
              <a:rPr lang="en-US" dirty="0">
                <a:solidFill>
                  <a:srgbClr val="FF0000"/>
                </a:solidFill>
              </a:rPr>
              <a:t>Address</a:t>
            </a:r>
          </a:p>
        </p:txBody>
      </p:sp>
      <p:cxnSp>
        <p:nvCxnSpPr>
          <p:cNvPr id="11" name="Straight Arrow Connector 10"/>
          <p:cNvCxnSpPr/>
          <p:nvPr/>
        </p:nvCxnSpPr>
        <p:spPr>
          <a:xfrm flipV="1">
            <a:off x="3581400" y="4042807"/>
            <a:ext cx="58958" cy="15615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88398" y="5594866"/>
            <a:ext cx="620554" cy="369332"/>
          </a:xfrm>
          <a:prstGeom prst="rect">
            <a:avLst/>
          </a:prstGeom>
          <a:noFill/>
        </p:spPr>
        <p:txBody>
          <a:bodyPr wrap="none" rtlCol="0">
            <a:spAutoFit/>
          </a:bodyPr>
          <a:lstStyle/>
          <a:p>
            <a:r>
              <a:rPr lang="en-US" dirty="0">
                <a:solidFill>
                  <a:srgbClr val="FF0000"/>
                </a:solidFill>
              </a:rPr>
              <a:t>Data</a:t>
            </a:r>
          </a:p>
        </p:txBody>
      </p:sp>
      <p:cxnSp>
        <p:nvCxnSpPr>
          <p:cNvPr id="14" name="Straight Arrow Connector 13"/>
          <p:cNvCxnSpPr/>
          <p:nvPr/>
        </p:nvCxnSpPr>
        <p:spPr>
          <a:xfrm flipH="1" flipV="1">
            <a:off x="4876800" y="4042807"/>
            <a:ext cx="475180" cy="14768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18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Port Expander Write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990600"/>
            <a:ext cx="6781800" cy="4069080"/>
          </a:xfrm>
          <a:prstGeom prst="rect">
            <a:avLst/>
          </a:prstGeom>
        </p:spPr>
      </p:pic>
      <p:sp>
        <p:nvSpPr>
          <p:cNvPr id="7" name="TextBox 6"/>
          <p:cNvSpPr txBox="1"/>
          <p:nvPr/>
        </p:nvSpPr>
        <p:spPr>
          <a:xfrm>
            <a:off x="1175951" y="5410200"/>
            <a:ext cx="1802096" cy="646331"/>
          </a:xfrm>
          <a:prstGeom prst="rect">
            <a:avLst/>
          </a:prstGeom>
          <a:noFill/>
        </p:spPr>
        <p:txBody>
          <a:bodyPr wrap="none" rtlCol="0">
            <a:spAutoFit/>
          </a:bodyPr>
          <a:lstStyle/>
          <a:p>
            <a:r>
              <a:rPr lang="en-US">
                <a:solidFill>
                  <a:srgbClr val="FF0000"/>
                </a:solidFill>
              </a:rPr>
              <a:t>0100_0000=0x40</a:t>
            </a:r>
          </a:p>
          <a:p>
            <a:r>
              <a:rPr lang="en-US">
                <a:solidFill>
                  <a:srgbClr val="FF0000"/>
                </a:solidFill>
              </a:rPr>
              <a:t>R/W = 0 = Write</a:t>
            </a:r>
          </a:p>
        </p:txBody>
      </p:sp>
      <p:cxnSp>
        <p:nvCxnSpPr>
          <p:cNvPr id="8" name="Straight Arrow Connector 7"/>
          <p:cNvCxnSpPr/>
          <p:nvPr/>
        </p:nvCxnSpPr>
        <p:spPr>
          <a:xfrm flipV="1">
            <a:off x="1820468" y="3832225"/>
            <a:ext cx="313132" cy="15779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27993" y="5410200"/>
            <a:ext cx="1802096" cy="369332"/>
          </a:xfrm>
          <a:prstGeom prst="rect">
            <a:avLst/>
          </a:prstGeom>
          <a:noFill/>
        </p:spPr>
        <p:txBody>
          <a:bodyPr wrap="none" rtlCol="0">
            <a:spAutoFit/>
          </a:bodyPr>
          <a:lstStyle/>
          <a:p>
            <a:r>
              <a:rPr lang="en-US" dirty="0">
                <a:solidFill>
                  <a:srgbClr val="FF0000"/>
                </a:solidFill>
              </a:rPr>
              <a:t>0000_1001=0x09</a:t>
            </a:r>
          </a:p>
        </p:txBody>
      </p:sp>
      <p:cxnSp>
        <p:nvCxnSpPr>
          <p:cNvPr id="10" name="Straight Arrow Connector 9"/>
          <p:cNvCxnSpPr>
            <a:stCxn id="9" idx="0"/>
          </p:cNvCxnSpPr>
          <p:nvPr/>
        </p:nvCxnSpPr>
        <p:spPr>
          <a:xfrm flipV="1">
            <a:off x="4229041" y="3832225"/>
            <a:ext cx="38159" cy="15779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80752" y="5318247"/>
            <a:ext cx="1802096" cy="1477328"/>
          </a:xfrm>
          <a:prstGeom prst="rect">
            <a:avLst/>
          </a:prstGeom>
          <a:noFill/>
        </p:spPr>
        <p:txBody>
          <a:bodyPr wrap="none" rtlCol="0">
            <a:spAutoFit/>
          </a:bodyPr>
          <a:lstStyle/>
          <a:p>
            <a:r>
              <a:rPr lang="en-US" dirty="0">
                <a:solidFill>
                  <a:srgbClr val="FF0000"/>
                </a:solidFill>
              </a:rPr>
              <a:t>0000_0001=0x01</a:t>
            </a:r>
          </a:p>
          <a:p>
            <a:r>
              <a:rPr lang="en-US" dirty="0">
                <a:solidFill>
                  <a:srgbClr val="FF0000"/>
                </a:solidFill>
              </a:rPr>
              <a:t>    alternating</a:t>
            </a:r>
          </a:p>
          <a:p>
            <a:r>
              <a:rPr lang="en-US">
                <a:solidFill>
                  <a:srgbClr val="FF0000"/>
                </a:solidFill>
              </a:rPr>
              <a:t>0000_0000=0x00</a:t>
            </a:r>
          </a:p>
          <a:p>
            <a:r>
              <a:rPr lang="en-US">
                <a:solidFill>
                  <a:srgbClr val="FF0000"/>
                </a:solidFill>
              </a:rPr>
              <a:t>to blink LED</a:t>
            </a:r>
            <a:endParaRPr lang="en-US" dirty="0">
              <a:solidFill>
                <a:srgbClr val="FF0000"/>
              </a:solidFill>
            </a:endParaRPr>
          </a:p>
          <a:p>
            <a:endParaRPr lang="en-US" dirty="0">
              <a:solidFill>
                <a:srgbClr val="FF0000"/>
              </a:solidFill>
            </a:endParaRPr>
          </a:p>
        </p:txBody>
      </p:sp>
      <p:cxnSp>
        <p:nvCxnSpPr>
          <p:cNvPr id="12" name="Straight Arrow Connector 11"/>
          <p:cNvCxnSpPr/>
          <p:nvPr/>
        </p:nvCxnSpPr>
        <p:spPr>
          <a:xfrm flipV="1">
            <a:off x="6781800" y="3885050"/>
            <a:ext cx="0" cy="14513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2400" y="3025140"/>
            <a:ext cx="667170" cy="646331"/>
          </a:xfrm>
          <a:prstGeom prst="rect">
            <a:avLst/>
          </a:prstGeom>
          <a:noFill/>
        </p:spPr>
        <p:txBody>
          <a:bodyPr wrap="none" rtlCol="0">
            <a:spAutoFit/>
          </a:bodyPr>
          <a:lstStyle/>
          <a:p>
            <a:r>
              <a:rPr lang="en-US">
                <a:solidFill>
                  <a:srgbClr val="FF0000"/>
                </a:solidFill>
              </a:rPr>
              <a:t>A1=0</a:t>
            </a:r>
          </a:p>
          <a:p>
            <a:r>
              <a:rPr lang="en-US">
                <a:solidFill>
                  <a:srgbClr val="FF0000"/>
                </a:solidFill>
              </a:rPr>
              <a:t>A0=0</a:t>
            </a:r>
          </a:p>
        </p:txBody>
      </p:sp>
    </p:spTree>
    <p:extLst>
      <p:ext uri="{BB962C8B-B14F-4D97-AF65-F5344CB8AC3E}">
        <p14:creationId xmlns:p14="http://schemas.microsoft.com/office/powerpoint/2010/main" val="188476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SPI Code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14</a:t>
            </a:fld>
            <a:endParaRPr lang="en-US" dirty="0"/>
          </a:p>
        </p:txBody>
      </p:sp>
      <p:pic>
        <p:nvPicPr>
          <p:cNvPr id="6" name="Picture 5"/>
          <p:cNvPicPr>
            <a:picLocks noChangeAspect="1"/>
          </p:cNvPicPr>
          <p:nvPr/>
        </p:nvPicPr>
        <p:blipFill>
          <a:blip r:embed="rId2"/>
          <a:stretch>
            <a:fillRect/>
          </a:stretch>
        </p:blipFill>
        <p:spPr>
          <a:xfrm>
            <a:off x="3446951" y="1125776"/>
            <a:ext cx="5250146" cy="4691062"/>
          </a:xfrm>
          <a:prstGeom prst="rect">
            <a:avLst/>
          </a:prstGeom>
        </p:spPr>
      </p:pic>
      <p:sp>
        <p:nvSpPr>
          <p:cNvPr id="7" name="TextBox 6"/>
          <p:cNvSpPr txBox="1"/>
          <p:nvPr/>
        </p:nvSpPr>
        <p:spPr>
          <a:xfrm>
            <a:off x="438665" y="1508958"/>
            <a:ext cx="2228110" cy="369332"/>
          </a:xfrm>
          <a:prstGeom prst="rect">
            <a:avLst/>
          </a:prstGeom>
          <a:noFill/>
        </p:spPr>
        <p:txBody>
          <a:bodyPr wrap="none" rtlCol="0">
            <a:spAutoFit/>
          </a:bodyPr>
          <a:lstStyle/>
          <a:p>
            <a:r>
              <a:rPr lang="en-US" dirty="0">
                <a:solidFill>
                  <a:srgbClr val="FF0000"/>
                </a:solidFill>
              </a:rPr>
              <a:t>Include the SPI library</a:t>
            </a:r>
          </a:p>
        </p:txBody>
      </p:sp>
      <p:cxnSp>
        <p:nvCxnSpPr>
          <p:cNvPr id="8" name="Straight Arrow Connector 7"/>
          <p:cNvCxnSpPr/>
          <p:nvPr/>
        </p:nvCxnSpPr>
        <p:spPr>
          <a:xfrm>
            <a:off x="2666775" y="1835101"/>
            <a:ext cx="804937" cy="3747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895600" y="2387343"/>
            <a:ext cx="652312" cy="3763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9259" y="2096712"/>
            <a:ext cx="2490169" cy="369332"/>
          </a:xfrm>
          <a:prstGeom prst="rect">
            <a:avLst/>
          </a:prstGeom>
          <a:noFill/>
        </p:spPr>
        <p:txBody>
          <a:bodyPr wrap="none" rtlCol="0">
            <a:spAutoFit/>
          </a:bodyPr>
          <a:lstStyle/>
          <a:p>
            <a:r>
              <a:rPr lang="en-US" dirty="0">
                <a:solidFill>
                  <a:srgbClr val="FF0000"/>
                </a:solidFill>
              </a:rPr>
              <a:t>Setup the chip select pin</a:t>
            </a:r>
          </a:p>
        </p:txBody>
      </p:sp>
      <p:sp>
        <p:nvSpPr>
          <p:cNvPr id="14" name="TextBox 13"/>
          <p:cNvSpPr txBox="1"/>
          <p:nvPr/>
        </p:nvSpPr>
        <p:spPr>
          <a:xfrm>
            <a:off x="507774" y="2711800"/>
            <a:ext cx="1986441" cy="369332"/>
          </a:xfrm>
          <a:prstGeom prst="rect">
            <a:avLst/>
          </a:prstGeom>
          <a:noFill/>
        </p:spPr>
        <p:txBody>
          <a:bodyPr wrap="none" rtlCol="0">
            <a:spAutoFit/>
          </a:bodyPr>
          <a:lstStyle/>
          <a:p>
            <a:r>
              <a:rPr lang="en-US" dirty="0">
                <a:solidFill>
                  <a:srgbClr val="FF0000"/>
                </a:solidFill>
              </a:rPr>
              <a:t>Start the SPI library</a:t>
            </a:r>
          </a:p>
        </p:txBody>
      </p:sp>
      <p:cxnSp>
        <p:nvCxnSpPr>
          <p:cNvPr id="15" name="Straight Arrow Connector 14"/>
          <p:cNvCxnSpPr>
            <a:stCxn id="14" idx="3"/>
          </p:cNvCxnSpPr>
          <p:nvPr/>
        </p:nvCxnSpPr>
        <p:spPr>
          <a:xfrm>
            <a:off x="2494215" y="2896466"/>
            <a:ext cx="1053697" cy="3496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1268" y="3518282"/>
            <a:ext cx="2474332" cy="923330"/>
          </a:xfrm>
          <a:prstGeom prst="rect">
            <a:avLst/>
          </a:prstGeom>
          <a:noFill/>
        </p:spPr>
        <p:txBody>
          <a:bodyPr wrap="none" rtlCol="0">
            <a:spAutoFit/>
          </a:bodyPr>
          <a:lstStyle/>
          <a:p>
            <a:r>
              <a:rPr lang="en-US" dirty="0">
                <a:solidFill>
                  <a:srgbClr val="FF0000"/>
                </a:solidFill>
              </a:rPr>
              <a:t>Setup the Port Expander</a:t>
            </a:r>
          </a:p>
          <a:p>
            <a:r>
              <a:rPr lang="en-US" dirty="0">
                <a:solidFill>
                  <a:srgbClr val="FF0000"/>
                </a:solidFill>
              </a:rPr>
              <a:t>IODIR register.  Make all</a:t>
            </a:r>
          </a:p>
          <a:p>
            <a:r>
              <a:rPr lang="en-US" dirty="0">
                <a:solidFill>
                  <a:srgbClr val="FF0000"/>
                </a:solidFill>
              </a:rPr>
              <a:t>8-bits outputs.</a:t>
            </a:r>
          </a:p>
        </p:txBody>
      </p:sp>
      <p:cxnSp>
        <p:nvCxnSpPr>
          <p:cNvPr id="20" name="Straight Arrow Connector 19"/>
          <p:cNvCxnSpPr>
            <a:stCxn id="19" idx="3"/>
          </p:cNvCxnSpPr>
          <p:nvPr/>
        </p:nvCxnSpPr>
        <p:spPr>
          <a:xfrm>
            <a:off x="2895600" y="3979947"/>
            <a:ext cx="700491" cy="106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609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SPI Code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15</a:t>
            </a:fld>
            <a:endParaRPr lang="en-US" dirty="0"/>
          </a:p>
        </p:txBody>
      </p:sp>
      <p:pic>
        <p:nvPicPr>
          <p:cNvPr id="6" name="Picture 5"/>
          <p:cNvPicPr>
            <a:picLocks noChangeAspect="1"/>
          </p:cNvPicPr>
          <p:nvPr/>
        </p:nvPicPr>
        <p:blipFill>
          <a:blip r:embed="rId2"/>
          <a:stretch>
            <a:fillRect/>
          </a:stretch>
        </p:blipFill>
        <p:spPr>
          <a:xfrm>
            <a:off x="3962400" y="1143300"/>
            <a:ext cx="4863067" cy="5000625"/>
          </a:xfrm>
          <a:prstGeom prst="rect">
            <a:avLst/>
          </a:prstGeom>
        </p:spPr>
      </p:pic>
      <p:sp>
        <p:nvSpPr>
          <p:cNvPr id="7" name="TextBox 6"/>
          <p:cNvSpPr txBox="1"/>
          <p:nvPr/>
        </p:nvSpPr>
        <p:spPr>
          <a:xfrm>
            <a:off x="914400" y="2362200"/>
            <a:ext cx="2091598" cy="646331"/>
          </a:xfrm>
          <a:prstGeom prst="rect">
            <a:avLst/>
          </a:prstGeom>
          <a:noFill/>
        </p:spPr>
        <p:txBody>
          <a:bodyPr wrap="none" rtlCol="0">
            <a:spAutoFit/>
          </a:bodyPr>
          <a:lstStyle/>
          <a:p>
            <a:r>
              <a:rPr lang="en-US" dirty="0">
                <a:solidFill>
                  <a:srgbClr val="FF0000"/>
                </a:solidFill>
              </a:rPr>
              <a:t>Drive the LSB of the </a:t>
            </a:r>
          </a:p>
          <a:p>
            <a:r>
              <a:rPr lang="en-US" dirty="0">
                <a:solidFill>
                  <a:srgbClr val="FF0000"/>
                </a:solidFill>
              </a:rPr>
              <a:t>port expander high.</a:t>
            </a:r>
          </a:p>
        </p:txBody>
      </p:sp>
      <p:cxnSp>
        <p:nvCxnSpPr>
          <p:cNvPr id="8" name="Straight Arrow Connector 7"/>
          <p:cNvCxnSpPr>
            <a:stCxn id="7" idx="3"/>
          </p:cNvCxnSpPr>
          <p:nvPr/>
        </p:nvCxnSpPr>
        <p:spPr>
          <a:xfrm>
            <a:off x="3005998" y="2685366"/>
            <a:ext cx="1083225" cy="245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28816" y="3567657"/>
            <a:ext cx="2091598" cy="646331"/>
          </a:xfrm>
          <a:prstGeom prst="rect">
            <a:avLst/>
          </a:prstGeom>
          <a:noFill/>
        </p:spPr>
        <p:txBody>
          <a:bodyPr wrap="none" rtlCol="0">
            <a:spAutoFit/>
          </a:bodyPr>
          <a:lstStyle/>
          <a:p>
            <a:r>
              <a:rPr lang="en-US" dirty="0">
                <a:solidFill>
                  <a:srgbClr val="FF0000"/>
                </a:solidFill>
              </a:rPr>
              <a:t>Drive the LSB of the </a:t>
            </a:r>
          </a:p>
          <a:p>
            <a:r>
              <a:rPr lang="en-US" dirty="0">
                <a:solidFill>
                  <a:srgbClr val="FF0000"/>
                </a:solidFill>
              </a:rPr>
              <a:t>port expander low.</a:t>
            </a:r>
          </a:p>
        </p:txBody>
      </p:sp>
      <p:cxnSp>
        <p:nvCxnSpPr>
          <p:cNvPr id="10" name="Straight Arrow Connector 9"/>
          <p:cNvCxnSpPr/>
          <p:nvPr/>
        </p:nvCxnSpPr>
        <p:spPr>
          <a:xfrm>
            <a:off x="3020414" y="3890822"/>
            <a:ext cx="1083225" cy="245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82502" y="3087605"/>
            <a:ext cx="1384225" cy="369332"/>
          </a:xfrm>
          <a:prstGeom prst="rect">
            <a:avLst/>
          </a:prstGeom>
          <a:noFill/>
        </p:spPr>
        <p:txBody>
          <a:bodyPr wrap="none" rtlCol="0">
            <a:spAutoFit/>
          </a:bodyPr>
          <a:lstStyle/>
          <a:p>
            <a:r>
              <a:rPr lang="en-US">
                <a:solidFill>
                  <a:srgbClr val="FF0000"/>
                </a:solidFill>
              </a:rPr>
              <a:t>Delay 500ms</a:t>
            </a:r>
            <a:endParaRPr lang="en-US" dirty="0">
              <a:solidFill>
                <a:srgbClr val="FF0000"/>
              </a:solidFill>
            </a:endParaRPr>
          </a:p>
        </p:txBody>
      </p:sp>
      <p:cxnSp>
        <p:nvCxnSpPr>
          <p:cNvPr id="12" name="Straight Arrow Connector 11"/>
          <p:cNvCxnSpPr>
            <a:stCxn id="11" idx="3"/>
          </p:cNvCxnSpPr>
          <p:nvPr/>
        </p:nvCxnSpPr>
        <p:spPr>
          <a:xfrm>
            <a:off x="2666727" y="3272271"/>
            <a:ext cx="1436912"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89203" y="4299515"/>
            <a:ext cx="1384225" cy="369332"/>
          </a:xfrm>
          <a:prstGeom prst="rect">
            <a:avLst/>
          </a:prstGeom>
          <a:noFill/>
        </p:spPr>
        <p:txBody>
          <a:bodyPr wrap="none" rtlCol="0">
            <a:spAutoFit/>
          </a:bodyPr>
          <a:lstStyle/>
          <a:p>
            <a:r>
              <a:rPr lang="en-US">
                <a:solidFill>
                  <a:srgbClr val="FF0000"/>
                </a:solidFill>
              </a:rPr>
              <a:t>Delay 500ms</a:t>
            </a:r>
            <a:endParaRPr lang="en-US" dirty="0">
              <a:solidFill>
                <a:srgbClr val="FF0000"/>
              </a:solidFill>
            </a:endParaRPr>
          </a:p>
        </p:txBody>
      </p:sp>
      <p:cxnSp>
        <p:nvCxnSpPr>
          <p:cNvPr id="15" name="Straight Arrow Connector 14"/>
          <p:cNvCxnSpPr/>
          <p:nvPr/>
        </p:nvCxnSpPr>
        <p:spPr>
          <a:xfrm>
            <a:off x="2528777" y="4472448"/>
            <a:ext cx="1554267" cy="191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499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SPI Port Expander</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16</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143000"/>
            <a:ext cx="8263466" cy="4648200"/>
          </a:xfrm>
          <a:prstGeom prst="rect">
            <a:avLst/>
          </a:prstGeom>
        </p:spPr>
      </p:pic>
    </p:spTree>
    <p:extLst>
      <p:ext uri="{BB962C8B-B14F-4D97-AF65-F5344CB8AC3E}">
        <p14:creationId xmlns:p14="http://schemas.microsoft.com/office/powerpoint/2010/main" val="896497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(ATmega328P) Hardware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17</a:t>
            </a:fld>
            <a:endParaRPr lang="en-US" dirty="0"/>
          </a:p>
        </p:txBody>
      </p:sp>
      <p:pic>
        <p:nvPicPr>
          <p:cNvPr id="6" name="Picture 5"/>
          <p:cNvPicPr>
            <a:picLocks noChangeAspect="1"/>
          </p:cNvPicPr>
          <p:nvPr/>
        </p:nvPicPr>
        <p:blipFill>
          <a:blip r:embed="rId2"/>
          <a:stretch>
            <a:fillRect/>
          </a:stretch>
        </p:blipFill>
        <p:spPr>
          <a:xfrm>
            <a:off x="1223424" y="1010313"/>
            <a:ext cx="6697152" cy="5204816"/>
          </a:xfrm>
          <a:prstGeom prst="rect">
            <a:avLst/>
          </a:prstGeom>
        </p:spPr>
      </p:pic>
      <p:sp>
        <p:nvSpPr>
          <p:cNvPr id="7" name="Rectangle 6"/>
          <p:cNvSpPr/>
          <p:nvPr/>
        </p:nvSpPr>
        <p:spPr>
          <a:xfrm>
            <a:off x="4495800" y="2057400"/>
            <a:ext cx="1600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53000" y="4953000"/>
            <a:ext cx="1600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62200" y="4944762"/>
            <a:ext cx="1600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237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(ATmega328P) Hardware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18</a:t>
            </a:fld>
            <a:endParaRPr lang="en-US" dirty="0"/>
          </a:p>
        </p:txBody>
      </p:sp>
      <p:pic>
        <p:nvPicPr>
          <p:cNvPr id="6" name="Picture 5"/>
          <p:cNvPicPr>
            <a:picLocks noChangeAspect="1"/>
          </p:cNvPicPr>
          <p:nvPr/>
        </p:nvPicPr>
        <p:blipFill>
          <a:blip r:embed="rId2"/>
          <a:stretch>
            <a:fillRect/>
          </a:stretch>
        </p:blipFill>
        <p:spPr>
          <a:xfrm>
            <a:off x="1219200" y="1143000"/>
            <a:ext cx="6475276" cy="1072000"/>
          </a:xfrm>
          <a:prstGeom prst="rect">
            <a:avLst/>
          </a:prstGeom>
        </p:spPr>
      </p:pic>
      <p:pic>
        <p:nvPicPr>
          <p:cNvPr id="8" name="Picture 7"/>
          <p:cNvPicPr>
            <a:picLocks noChangeAspect="1"/>
          </p:cNvPicPr>
          <p:nvPr/>
        </p:nvPicPr>
        <p:blipFill>
          <a:blip r:embed="rId3"/>
          <a:stretch>
            <a:fillRect/>
          </a:stretch>
        </p:blipFill>
        <p:spPr>
          <a:xfrm>
            <a:off x="779849" y="2604871"/>
            <a:ext cx="7584301" cy="3287467"/>
          </a:xfrm>
          <a:prstGeom prst="rect">
            <a:avLst/>
          </a:prstGeom>
        </p:spPr>
      </p:pic>
    </p:spTree>
    <p:extLst>
      <p:ext uri="{BB962C8B-B14F-4D97-AF65-F5344CB8AC3E}">
        <p14:creationId xmlns:p14="http://schemas.microsoft.com/office/powerpoint/2010/main" val="356755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(ATmega328P) Hardware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19</a:t>
            </a:fld>
            <a:endParaRPr lang="en-US" dirty="0"/>
          </a:p>
        </p:txBody>
      </p:sp>
      <p:pic>
        <p:nvPicPr>
          <p:cNvPr id="6" name="Picture 5"/>
          <p:cNvPicPr>
            <a:picLocks noChangeAspect="1"/>
          </p:cNvPicPr>
          <p:nvPr/>
        </p:nvPicPr>
        <p:blipFill>
          <a:blip r:embed="rId2"/>
          <a:stretch>
            <a:fillRect/>
          </a:stretch>
        </p:blipFill>
        <p:spPr>
          <a:xfrm>
            <a:off x="708299" y="1219924"/>
            <a:ext cx="7727401" cy="4859734"/>
          </a:xfrm>
          <a:prstGeom prst="rect">
            <a:avLst/>
          </a:prstGeom>
        </p:spPr>
      </p:pic>
    </p:spTree>
    <p:extLst>
      <p:ext uri="{BB962C8B-B14F-4D97-AF65-F5344CB8AC3E}">
        <p14:creationId xmlns:p14="http://schemas.microsoft.com/office/powerpoint/2010/main" val="1315162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Schedule/Labs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Lab#2 is due tonight by midnight.</a:t>
            </a:r>
          </a:p>
          <a:p>
            <a:r>
              <a:rPr lang="en-US" dirty="0"/>
              <a:t>Lab#3 has been posted on Canvas.</a:t>
            </a:r>
          </a:p>
          <a:p>
            <a:pPr lvl="1"/>
            <a:r>
              <a:rPr lang="en-US" dirty="0"/>
              <a:t>Due 11/2/21 by midnight</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a:t>
            </a:fld>
            <a:endParaRPr lang="en-US" dirty="0"/>
          </a:p>
        </p:txBody>
      </p:sp>
      <p:pic>
        <p:nvPicPr>
          <p:cNvPr id="6" name="Picture 5">
            <a:extLst>
              <a:ext uri="{FF2B5EF4-FFF2-40B4-BE49-F238E27FC236}">
                <a16:creationId xmlns:a16="http://schemas.microsoft.com/office/drawing/2014/main" id="{A8FE6F74-C569-4972-BD05-B6F298834173}"/>
              </a:ext>
            </a:extLst>
          </p:cNvPr>
          <p:cNvPicPr>
            <a:picLocks noChangeAspect="1"/>
          </p:cNvPicPr>
          <p:nvPr/>
        </p:nvPicPr>
        <p:blipFill>
          <a:blip r:embed="rId2"/>
          <a:stretch>
            <a:fillRect/>
          </a:stretch>
        </p:blipFill>
        <p:spPr>
          <a:xfrm>
            <a:off x="228599" y="1390650"/>
            <a:ext cx="8686801" cy="844550"/>
          </a:xfrm>
          <a:prstGeom prst="rect">
            <a:avLst/>
          </a:prstGeom>
        </p:spPr>
      </p:pic>
    </p:spTree>
    <p:extLst>
      <p:ext uri="{BB962C8B-B14F-4D97-AF65-F5344CB8AC3E}">
        <p14:creationId xmlns:p14="http://schemas.microsoft.com/office/powerpoint/2010/main" val="2081186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(ATmega328P) Hardware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20</a:t>
            </a:fld>
            <a:endParaRPr lang="en-US" dirty="0"/>
          </a:p>
        </p:txBody>
      </p:sp>
      <p:pic>
        <p:nvPicPr>
          <p:cNvPr id="6" name="Picture 5"/>
          <p:cNvPicPr>
            <a:picLocks noChangeAspect="1"/>
          </p:cNvPicPr>
          <p:nvPr/>
        </p:nvPicPr>
        <p:blipFill>
          <a:blip r:embed="rId2"/>
          <a:stretch>
            <a:fillRect/>
          </a:stretch>
        </p:blipFill>
        <p:spPr>
          <a:xfrm>
            <a:off x="914400" y="1080640"/>
            <a:ext cx="6987900" cy="5121723"/>
          </a:xfrm>
          <a:prstGeom prst="rect">
            <a:avLst/>
          </a:prstGeom>
        </p:spPr>
      </p:pic>
    </p:spTree>
    <p:extLst>
      <p:ext uri="{BB962C8B-B14F-4D97-AF65-F5344CB8AC3E}">
        <p14:creationId xmlns:p14="http://schemas.microsoft.com/office/powerpoint/2010/main" val="1173601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(ATmega328P) Hardware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21</a:t>
            </a:fld>
            <a:endParaRPr lang="en-US" dirty="0"/>
          </a:p>
        </p:txBody>
      </p:sp>
      <p:pic>
        <p:nvPicPr>
          <p:cNvPr id="6" name="Picture 5"/>
          <p:cNvPicPr>
            <a:picLocks noChangeAspect="1"/>
          </p:cNvPicPr>
          <p:nvPr/>
        </p:nvPicPr>
        <p:blipFill>
          <a:blip r:embed="rId2"/>
          <a:stretch>
            <a:fillRect/>
          </a:stretch>
        </p:blipFill>
        <p:spPr>
          <a:xfrm>
            <a:off x="1828800" y="990600"/>
            <a:ext cx="5747588" cy="2203262"/>
          </a:xfrm>
          <a:prstGeom prst="rect">
            <a:avLst/>
          </a:prstGeom>
        </p:spPr>
      </p:pic>
      <p:sp>
        <p:nvSpPr>
          <p:cNvPr id="3" name="TextBox 2"/>
          <p:cNvSpPr txBox="1"/>
          <p:nvPr/>
        </p:nvSpPr>
        <p:spPr>
          <a:xfrm>
            <a:off x="380999" y="5410200"/>
            <a:ext cx="4532203" cy="369332"/>
          </a:xfrm>
          <a:prstGeom prst="rect">
            <a:avLst/>
          </a:prstGeom>
          <a:noFill/>
        </p:spPr>
        <p:txBody>
          <a:bodyPr wrap="none" rtlCol="0">
            <a:spAutoFit/>
          </a:bodyPr>
          <a:lstStyle/>
          <a:p>
            <a:r>
              <a:rPr lang="en-US">
                <a:solidFill>
                  <a:srgbClr val="FF0000"/>
                </a:solidFill>
              </a:rPr>
              <a:t>For the Adrudio (ATMega328P), f</a:t>
            </a:r>
            <a:r>
              <a:rPr lang="en-US" baseline="-25000">
                <a:solidFill>
                  <a:srgbClr val="FF0000"/>
                </a:solidFill>
              </a:rPr>
              <a:t>OSC </a:t>
            </a:r>
            <a:r>
              <a:rPr lang="en-US">
                <a:solidFill>
                  <a:srgbClr val="FF0000"/>
                </a:solidFill>
              </a:rPr>
              <a:t>= 16MHz</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004" t="52795" r="19793" b="2435"/>
          <a:stretch/>
        </p:blipFill>
        <p:spPr bwMode="auto">
          <a:xfrm>
            <a:off x="5105400" y="3391019"/>
            <a:ext cx="3505200" cy="290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4419600" y="4572000"/>
            <a:ext cx="1600200" cy="838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16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(ATmega328P) Hardware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22</a:t>
            </a:fld>
            <a:endParaRPr lang="en-US" dirty="0"/>
          </a:p>
        </p:txBody>
      </p:sp>
      <p:pic>
        <p:nvPicPr>
          <p:cNvPr id="6" name="Picture 5"/>
          <p:cNvPicPr>
            <a:picLocks noChangeAspect="1"/>
          </p:cNvPicPr>
          <p:nvPr/>
        </p:nvPicPr>
        <p:blipFill>
          <a:blip r:embed="rId2"/>
          <a:stretch>
            <a:fillRect/>
          </a:stretch>
        </p:blipFill>
        <p:spPr>
          <a:xfrm>
            <a:off x="838200" y="1295400"/>
            <a:ext cx="7727401" cy="1786667"/>
          </a:xfrm>
          <a:prstGeom prst="rect">
            <a:avLst/>
          </a:prstGeom>
        </p:spPr>
      </p:pic>
    </p:spTree>
    <p:extLst>
      <p:ext uri="{BB962C8B-B14F-4D97-AF65-F5344CB8AC3E}">
        <p14:creationId xmlns:p14="http://schemas.microsoft.com/office/powerpoint/2010/main" val="1092018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 Architecture</a:t>
            </a:r>
          </a:p>
        </p:txBody>
      </p:sp>
      <p:sp>
        <p:nvSpPr>
          <p:cNvPr id="3" name="Content Placeholder 2"/>
          <p:cNvSpPr>
            <a:spLocks noGrp="1"/>
          </p:cNvSpPr>
          <p:nvPr>
            <p:ph idx="1"/>
          </p:nvPr>
        </p:nvSpPr>
        <p:spPr/>
        <p:txBody>
          <a:bodyPr>
            <a:normAutofit/>
          </a:bodyPr>
          <a:lstStyle/>
          <a:p>
            <a:r>
              <a:rPr lang="en-US" sz="1800"/>
              <a:t>The </a:t>
            </a:r>
            <a:r>
              <a:rPr lang="en-US" sz="1800" b="1"/>
              <a:t>Harvard architecture</a:t>
            </a:r>
            <a:r>
              <a:rPr lang="en-US" sz="1800"/>
              <a:t> is a computer architecture with </a:t>
            </a:r>
            <a:r>
              <a:rPr lang="en-US" sz="1800" u="sng"/>
              <a:t>physically separate</a:t>
            </a:r>
            <a:r>
              <a:rPr lang="en-US" sz="1800"/>
              <a:t> storage and signal pathways for instructions and data.</a:t>
            </a:r>
          </a:p>
          <a:p>
            <a:r>
              <a:rPr lang="en-US" sz="1800"/>
              <a:t>In a Harvard architecture, there is no need to make the two memories share characteristics. In particular, the word width, timing, implementation technology, and memory address structure can differ. </a:t>
            </a:r>
          </a:p>
          <a:p>
            <a:r>
              <a:rPr lang="en-US" sz="1800"/>
              <a:t>In some systems, instructions can be stored in read-only memory (Flash) while data memory generally requires read-write memory (SRAM). </a:t>
            </a:r>
          </a:p>
          <a:p>
            <a:r>
              <a:rPr lang="en-US" sz="1800"/>
              <a:t>In some systems, there is much more instruction memory than data memory so instruction addresses are wider than data addresses.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23</a:t>
            </a:fld>
            <a:endParaRPr lang="en-US" dirty="0"/>
          </a:p>
        </p:txBody>
      </p:sp>
      <p:pic>
        <p:nvPicPr>
          <p:cNvPr id="3076" name="Picture 4" descr="https://upload.wikimedia.org/wikipedia/commons/thumb/3/3f/Harvard_architecture.svg/300px-Harvard_architectur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828" y="3581400"/>
            <a:ext cx="4548061" cy="2895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715000" y="5986725"/>
            <a:ext cx="808235" cy="276999"/>
          </a:xfrm>
          <a:prstGeom prst="rect">
            <a:avLst/>
          </a:prstGeom>
        </p:spPr>
        <p:txBody>
          <a:bodyPr wrap="none">
            <a:spAutoFit/>
          </a:bodyPr>
          <a:lstStyle/>
          <a:p>
            <a:r>
              <a:rPr lang="en-US" sz="1200"/>
              <a:t>Wikipedia</a:t>
            </a:r>
          </a:p>
        </p:txBody>
      </p:sp>
    </p:spTree>
    <p:extLst>
      <p:ext uri="{BB962C8B-B14F-4D97-AF65-F5344CB8AC3E}">
        <p14:creationId xmlns:p14="http://schemas.microsoft.com/office/powerpoint/2010/main" val="1747449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Harvard vs. von Neumann</a:t>
            </a:r>
          </a:p>
        </p:txBody>
      </p:sp>
      <p:sp>
        <p:nvSpPr>
          <p:cNvPr id="3" name="Content Placeholder 2"/>
          <p:cNvSpPr>
            <a:spLocks noGrp="1"/>
          </p:cNvSpPr>
          <p:nvPr>
            <p:ph idx="1"/>
          </p:nvPr>
        </p:nvSpPr>
        <p:spPr/>
        <p:txBody>
          <a:bodyPr>
            <a:normAutofit/>
          </a:bodyPr>
          <a:lstStyle/>
          <a:p>
            <a:r>
              <a:rPr lang="en-US" sz="2000"/>
              <a:t>Under pure </a:t>
            </a:r>
            <a:r>
              <a:rPr lang="en-US" sz="2000" b="1"/>
              <a:t>von Neumann architecture</a:t>
            </a:r>
            <a:r>
              <a:rPr lang="en-US" sz="2000"/>
              <a:t> the CPU can be either reading an instruction </a:t>
            </a:r>
            <a:r>
              <a:rPr lang="en-US" sz="2000" u="sng"/>
              <a:t>or</a:t>
            </a:r>
            <a:r>
              <a:rPr lang="en-US" sz="2000"/>
              <a:t> reading/writing data from/to the memory.</a:t>
            </a:r>
          </a:p>
          <a:p>
            <a:endParaRPr lang="en-US" sz="2000"/>
          </a:p>
          <a:p>
            <a:r>
              <a:rPr lang="en-US" sz="2000"/>
              <a:t>Both cannot occur at the same time since the instructions and data use the same bus system. </a:t>
            </a:r>
          </a:p>
          <a:p>
            <a:endParaRPr lang="en-US" sz="2000"/>
          </a:p>
          <a:p>
            <a:r>
              <a:rPr lang="en-US" sz="2000"/>
              <a:t>In a computer using the </a:t>
            </a:r>
            <a:r>
              <a:rPr lang="en-US" sz="2000" b="1"/>
              <a:t>Harvard architecture</a:t>
            </a:r>
            <a:r>
              <a:rPr lang="en-US" sz="2000"/>
              <a:t>, the CPU can both read an instruction and perform a data memory access at the same time. </a:t>
            </a:r>
          </a:p>
          <a:p>
            <a:endParaRPr lang="en-US" sz="2000"/>
          </a:p>
          <a:p>
            <a:r>
              <a:rPr lang="en-US" sz="2000"/>
              <a:t>A Harvard architecture computer can thus be faster for a given circuit complexity because instruction fetches and data access do not contend for a single memory bus.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24</a:t>
            </a:fld>
            <a:endParaRPr lang="en-US" dirty="0"/>
          </a:p>
        </p:txBody>
      </p:sp>
    </p:spTree>
    <p:extLst>
      <p:ext uri="{BB962C8B-B14F-4D97-AF65-F5344CB8AC3E}">
        <p14:creationId xmlns:p14="http://schemas.microsoft.com/office/powerpoint/2010/main" val="902581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AVR Microcontroller Architecture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25</a:t>
            </a:fld>
            <a:endParaRPr lang="en-US" dirty="0"/>
          </a:p>
        </p:txBody>
      </p:sp>
      <p:sp>
        <p:nvSpPr>
          <p:cNvPr id="13" name="Rectangle 12"/>
          <p:cNvSpPr/>
          <p:nvPr/>
        </p:nvSpPr>
        <p:spPr>
          <a:xfrm>
            <a:off x="2743200" y="6163067"/>
            <a:ext cx="4572000" cy="261610"/>
          </a:xfrm>
          <a:prstGeom prst="rect">
            <a:avLst/>
          </a:prstGeom>
        </p:spPr>
        <p:txBody>
          <a:bodyPr>
            <a:spAutoFit/>
          </a:bodyPr>
          <a:lstStyle/>
          <a:p>
            <a:r>
              <a:rPr lang="en-US" sz="1100"/>
              <a:t>ATmega328P Data Sheet, downloaded from http://www.atmel.com</a:t>
            </a:r>
          </a:p>
        </p:txBody>
      </p:sp>
      <p:pic>
        <p:nvPicPr>
          <p:cNvPr id="16" name="Picture 15"/>
          <p:cNvPicPr>
            <a:picLocks noChangeAspect="1"/>
          </p:cNvPicPr>
          <p:nvPr/>
        </p:nvPicPr>
        <p:blipFill>
          <a:blip r:embed="rId2"/>
          <a:stretch>
            <a:fillRect/>
          </a:stretch>
        </p:blipFill>
        <p:spPr>
          <a:xfrm>
            <a:off x="1600200" y="1254821"/>
            <a:ext cx="5297883" cy="5169856"/>
          </a:xfrm>
          <a:prstGeom prst="rect">
            <a:avLst/>
          </a:prstGeom>
        </p:spPr>
      </p:pic>
      <p:sp>
        <p:nvSpPr>
          <p:cNvPr id="17" name="Rectangle 16"/>
          <p:cNvSpPr/>
          <p:nvPr/>
        </p:nvSpPr>
        <p:spPr>
          <a:xfrm>
            <a:off x="5638800" y="2163348"/>
            <a:ext cx="1676400" cy="3399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3962399" y="5715000"/>
            <a:ext cx="2173683" cy="641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816263" y="1409899"/>
            <a:ext cx="615874" cy="276999"/>
          </a:xfrm>
          <a:prstGeom prst="rect">
            <a:avLst/>
          </a:prstGeom>
          <a:noFill/>
        </p:spPr>
        <p:txBody>
          <a:bodyPr wrap="none" rtlCol="0">
            <a:spAutoFit/>
          </a:bodyPr>
          <a:lstStyle/>
          <a:p>
            <a:r>
              <a:rPr lang="en-US" sz="1200" dirty="0">
                <a:solidFill>
                  <a:srgbClr val="FF0000"/>
                </a:solidFill>
              </a:rPr>
              <a:t>14-bits</a:t>
            </a:r>
            <a:endParaRPr lang="en-US" dirty="0">
              <a:solidFill>
                <a:srgbClr val="FF0000"/>
              </a:solidFill>
            </a:endParaRPr>
          </a:p>
        </p:txBody>
      </p:sp>
      <p:sp>
        <p:nvSpPr>
          <p:cNvPr id="21" name="TextBox 20"/>
          <p:cNvSpPr txBox="1"/>
          <p:nvPr/>
        </p:nvSpPr>
        <p:spPr>
          <a:xfrm>
            <a:off x="1135458" y="1760694"/>
            <a:ext cx="847155" cy="307777"/>
          </a:xfrm>
          <a:prstGeom prst="rect">
            <a:avLst/>
          </a:prstGeom>
          <a:noFill/>
        </p:spPr>
        <p:txBody>
          <a:bodyPr wrap="none" rtlCol="0">
            <a:spAutoFit/>
          </a:bodyPr>
          <a:lstStyle/>
          <a:p>
            <a:r>
              <a:rPr lang="en-US" sz="1400" dirty="0">
                <a:solidFill>
                  <a:srgbClr val="FF0000"/>
                </a:solidFill>
              </a:rPr>
              <a:t>32kBytes</a:t>
            </a:r>
          </a:p>
        </p:txBody>
      </p:sp>
      <p:sp>
        <p:nvSpPr>
          <p:cNvPr id="22" name="TextBox 21"/>
          <p:cNvSpPr txBox="1"/>
          <p:nvPr/>
        </p:nvSpPr>
        <p:spPr>
          <a:xfrm>
            <a:off x="304478" y="2078943"/>
            <a:ext cx="1732718" cy="276999"/>
          </a:xfrm>
          <a:prstGeom prst="rect">
            <a:avLst/>
          </a:prstGeom>
          <a:noFill/>
        </p:spPr>
        <p:txBody>
          <a:bodyPr wrap="none" rtlCol="0">
            <a:spAutoFit/>
          </a:bodyPr>
          <a:lstStyle/>
          <a:p>
            <a:r>
              <a:rPr lang="en-US" sz="1200" dirty="0">
                <a:solidFill>
                  <a:srgbClr val="FF0000"/>
                </a:solidFill>
              </a:rPr>
              <a:t>2^14 = 16,384 addresses</a:t>
            </a:r>
            <a:endParaRPr lang="en-US" dirty="0">
              <a:solidFill>
                <a:srgbClr val="FF0000"/>
              </a:solidFill>
            </a:endParaRPr>
          </a:p>
        </p:txBody>
      </p:sp>
      <p:sp>
        <p:nvSpPr>
          <p:cNvPr id="23" name="TextBox 22"/>
          <p:cNvSpPr txBox="1"/>
          <p:nvPr/>
        </p:nvSpPr>
        <p:spPr>
          <a:xfrm>
            <a:off x="2435263" y="2217443"/>
            <a:ext cx="615874" cy="276999"/>
          </a:xfrm>
          <a:prstGeom prst="rect">
            <a:avLst/>
          </a:prstGeom>
          <a:noFill/>
        </p:spPr>
        <p:txBody>
          <a:bodyPr wrap="none" rtlCol="0">
            <a:spAutoFit/>
          </a:bodyPr>
          <a:lstStyle/>
          <a:p>
            <a:r>
              <a:rPr lang="en-US" sz="1200" dirty="0">
                <a:solidFill>
                  <a:srgbClr val="FF0000"/>
                </a:solidFill>
              </a:rPr>
              <a:t>16-bits</a:t>
            </a:r>
            <a:endParaRPr lang="en-US" dirty="0">
              <a:solidFill>
                <a:srgbClr val="FF0000"/>
              </a:solidFill>
            </a:endParaRPr>
          </a:p>
        </p:txBody>
      </p:sp>
      <p:sp>
        <p:nvSpPr>
          <p:cNvPr id="24" name="TextBox 23"/>
          <p:cNvSpPr txBox="1"/>
          <p:nvPr/>
        </p:nvSpPr>
        <p:spPr>
          <a:xfrm>
            <a:off x="4082298" y="3069412"/>
            <a:ext cx="537327" cy="276999"/>
          </a:xfrm>
          <a:prstGeom prst="rect">
            <a:avLst/>
          </a:prstGeom>
          <a:noFill/>
        </p:spPr>
        <p:txBody>
          <a:bodyPr wrap="none" rtlCol="0">
            <a:spAutoFit/>
          </a:bodyPr>
          <a:lstStyle/>
          <a:p>
            <a:r>
              <a:rPr lang="en-US" sz="1200" dirty="0">
                <a:solidFill>
                  <a:srgbClr val="FF0000"/>
                </a:solidFill>
              </a:rPr>
              <a:t>8-bits</a:t>
            </a:r>
            <a:endParaRPr lang="en-US" dirty="0">
              <a:solidFill>
                <a:srgbClr val="FF0000"/>
              </a:solidFill>
            </a:endParaRPr>
          </a:p>
        </p:txBody>
      </p:sp>
      <p:sp>
        <p:nvSpPr>
          <p:cNvPr id="25" name="TextBox 24"/>
          <p:cNvSpPr txBox="1"/>
          <p:nvPr/>
        </p:nvSpPr>
        <p:spPr>
          <a:xfrm>
            <a:off x="4722276" y="3069412"/>
            <a:ext cx="537327" cy="276999"/>
          </a:xfrm>
          <a:prstGeom prst="rect">
            <a:avLst/>
          </a:prstGeom>
          <a:noFill/>
        </p:spPr>
        <p:txBody>
          <a:bodyPr wrap="none" rtlCol="0">
            <a:spAutoFit/>
          </a:bodyPr>
          <a:lstStyle/>
          <a:p>
            <a:r>
              <a:rPr lang="en-US" sz="1200" dirty="0">
                <a:solidFill>
                  <a:srgbClr val="FF0000"/>
                </a:solidFill>
              </a:rPr>
              <a:t>8-bits</a:t>
            </a:r>
            <a:endParaRPr lang="en-US" dirty="0">
              <a:solidFill>
                <a:srgbClr val="FF0000"/>
              </a:solidFill>
            </a:endParaRPr>
          </a:p>
        </p:txBody>
      </p:sp>
      <p:sp>
        <p:nvSpPr>
          <p:cNvPr id="26" name="TextBox 25"/>
          <p:cNvSpPr txBox="1"/>
          <p:nvPr/>
        </p:nvSpPr>
        <p:spPr>
          <a:xfrm>
            <a:off x="5029200" y="3815890"/>
            <a:ext cx="537327" cy="276999"/>
          </a:xfrm>
          <a:prstGeom prst="rect">
            <a:avLst/>
          </a:prstGeom>
          <a:noFill/>
        </p:spPr>
        <p:txBody>
          <a:bodyPr wrap="none" rtlCol="0">
            <a:spAutoFit/>
          </a:bodyPr>
          <a:lstStyle/>
          <a:p>
            <a:r>
              <a:rPr lang="en-US" sz="1200" dirty="0">
                <a:solidFill>
                  <a:srgbClr val="FF0000"/>
                </a:solidFill>
              </a:rPr>
              <a:t>8-bits</a:t>
            </a:r>
            <a:endParaRPr lang="en-US" dirty="0">
              <a:solidFill>
                <a:srgbClr val="FF0000"/>
              </a:solidFill>
            </a:endParaRPr>
          </a:p>
        </p:txBody>
      </p:sp>
      <p:sp>
        <p:nvSpPr>
          <p:cNvPr id="27" name="TextBox 26"/>
          <p:cNvSpPr txBox="1"/>
          <p:nvPr/>
        </p:nvSpPr>
        <p:spPr>
          <a:xfrm>
            <a:off x="5638800" y="1686898"/>
            <a:ext cx="509883" cy="276999"/>
          </a:xfrm>
          <a:prstGeom prst="rect">
            <a:avLst/>
          </a:prstGeom>
          <a:noFill/>
        </p:spPr>
        <p:txBody>
          <a:bodyPr wrap="none" rtlCol="0">
            <a:spAutoFit/>
          </a:bodyPr>
          <a:lstStyle/>
          <a:p>
            <a:r>
              <a:rPr lang="en-US" sz="1200" dirty="0">
                <a:solidFill>
                  <a:srgbClr val="FF0000"/>
                </a:solidFill>
              </a:rPr>
              <a:t>SREG</a:t>
            </a:r>
            <a:endParaRPr lang="en-US" dirty="0">
              <a:solidFill>
                <a:srgbClr val="FF0000"/>
              </a:solidFill>
            </a:endParaRPr>
          </a:p>
        </p:txBody>
      </p:sp>
    </p:spTree>
    <p:extLst>
      <p:ext uri="{BB962C8B-B14F-4D97-AF65-F5344CB8AC3E}">
        <p14:creationId xmlns:p14="http://schemas.microsoft.com/office/powerpoint/2010/main" val="4282112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Flash Program Memory Map</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26</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066800"/>
            <a:ext cx="4192799"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743200" y="6163067"/>
            <a:ext cx="4572000" cy="261610"/>
          </a:xfrm>
          <a:prstGeom prst="rect">
            <a:avLst/>
          </a:prstGeom>
        </p:spPr>
        <p:txBody>
          <a:bodyPr>
            <a:spAutoFit/>
          </a:bodyPr>
          <a:lstStyle/>
          <a:p>
            <a:r>
              <a:rPr lang="en-US" sz="1100"/>
              <a:t>ATmega328P Data Sheet, downloaded from http://www.atmel.com</a:t>
            </a:r>
          </a:p>
        </p:txBody>
      </p:sp>
      <p:sp>
        <p:nvSpPr>
          <p:cNvPr id="3" name="TextBox 2"/>
          <p:cNvSpPr txBox="1"/>
          <p:nvPr/>
        </p:nvSpPr>
        <p:spPr>
          <a:xfrm>
            <a:off x="3987788" y="1524000"/>
            <a:ext cx="1338828" cy="369332"/>
          </a:xfrm>
          <a:prstGeom prst="rect">
            <a:avLst/>
          </a:prstGeom>
          <a:noFill/>
        </p:spPr>
        <p:txBody>
          <a:bodyPr wrap="none" rtlCol="0">
            <a:spAutoFit/>
          </a:bodyPr>
          <a:lstStyle/>
          <a:p>
            <a:r>
              <a:rPr lang="en-US" dirty="0">
                <a:solidFill>
                  <a:srgbClr val="FF0000"/>
                </a:solidFill>
              </a:rPr>
              <a:t>16-bits wide</a:t>
            </a:r>
          </a:p>
        </p:txBody>
      </p:sp>
      <p:sp>
        <p:nvSpPr>
          <p:cNvPr id="8" name="TextBox 7"/>
          <p:cNvSpPr txBox="1"/>
          <p:nvPr/>
        </p:nvSpPr>
        <p:spPr>
          <a:xfrm>
            <a:off x="6057000" y="4648200"/>
            <a:ext cx="2704523" cy="923330"/>
          </a:xfrm>
          <a:prstGeom prst="rect">
            <a:avLst/>
          </a:prstGeom>
          <a:noFill/>
        </p:spPr>
        <p:txBody>
          <a:bodyPr wrap="none" rtlCol="0">
            <a:spAutoFit/>
          </a:bodyPr>
          <a:lstStyle/>
          <a:p>
            <a:r>
              <a:rPr lang="en-US" dirty="0">
                <a:solidFill>
                  <a:srgbClr val="FF0000"/>
                </a:solidFill>
              </a:rPr>
              <a:t>ATmega328P has 32KBytes</a:t>
            </a:r>
          </a:p>
          <a:p>
            <a:endParaRPr lang="en-US" dirty="0">
              <a:solidFill>
                <a:srgbClr val="FF0000"/>
              </a:solidFill>
            </a:endParaRPr>
          </a:p>
          <a:p>
            <a:r>
              <a:rPr lang="en-US" dirty="0">
                <a:solidFill>
                  <a:srgbClr val="FF0000"/>
                </a:solidFill>
              </a:rPr>
              <a:t>Last byte address is 0x3FFF</a:t>
            </a:r>
          </a:p>
        </p:txBody>
      </p:sp>
    </p:spTree>
    <p:extLst>
      <p:ext uri="{BB962C8B-B14F-4D97-AF65-F5344CB8AC3E}">
        <p14:creationId xmlns:p14="http://schemas.microsoft.com/office/powerpoint/2010/main" val="3026150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Memory Map</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27</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80972"/>
            <a:ext cx="555307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743200" y="6163067"/>
            <a:ext cx="4572000" cy="261610"/>
          </a:xfrm>
          <a:prstGeom prst="rect">
            <a:avLst/>
          </a:prstGeom>
        </p:spPr>
        <p:txBody>
          <a:bodyPr>
            <a:spAutoFit/>
          </a:bodyPr>
          <a:lstStyle/>
          <a:p>
            <a:r>
              <a:rPr lang="en-US" sz="1100"/>
              <a:t>ATmega328P Data Sheet, downloaded from http://www.atmel.com</a:t>
            </a:r>
          </a:p>
        </p:txBody>
      </p:sp>
      <p:sp>
        <p:nvSpPr>
          <p:cNvPr id="6" name="TextBox 5"/>
          <p:cNvSpPr txBox="1"/>
          <p:nvPr/>
        </p:nvSpPr>
        <p:spPr>
          <a:xfrm>
            <a:off x="3429000" y="4324172"/>
            <a:ext cx="2500813" cy="369332"/>
          </a:xfrm>
          <a:prstGeom prst="rect">
            <a:avLst/>
          </a:prstGeom>
          <a:noFill/>
        </p:spPr>
        <p:txBody>
          <a:bodyPr wrap="none" rtlCol="0">
            <a:spAutoFit/>
          </a:bodyPr>
          <a:lstStyle/>
          <a:p>
            <a:r>
              <a:rPr lang="en-US" dirty="0">
                <a:solidFill>
                  <a:srgbClr val="FF0000"/>
                </a:solidFill>
              </a:rPr>
              <a:t>2KBytes for ATmega328P</a:t>
            </a:r>
          </a:p>
        </p:txBody>
      </p:sp>
      <p:cxnSp>
        <p:nvCxnSpPr>
          <p:cNvPr id="9" name="Straight Arrow Connector 8"/>
          <p:cNvCxnSpPr/>
          <p:nvPr/>
        </p:nvCxnSpPr>
        <p:spPr>
          <a:xfrm flipV="1">
            <a:off x="5105400" y="3819347"/>
            <a:ext cx="381000" cy="4286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840891" y="1901594"/>
            <a:ext cx="2925609" cy="369332"/>
          </a:xfrm>
          <a:prstGeom prst="rect">
            <a:avLst/>
          </a:prstGeom>
          <a:noFill/>
        </p:spPr>
        <p:txBody>
          <a:bodyPr wrap="none" rtlCol="0">
            <a:spAutoFit/>
          </a:bodyPr>
          <a:lstStyle/>
          <a:p>
            <a:r>
              <a:rPr lang="en-US" dirty="0">
                <a:solidFill>
                  <a:srgbClr val="FF0000"/>
                </a:solidFill>
              </a:rPr>
              <a:t>32 General Purpose Registers</a:t>
            </a:r>
          </a:p>
        </p:txBody>
      </p:sp>
      <p:sp>
        <p:nvSpPr>
          <p:cNvPr id="11" name="TextBox 10"/>
          <p:cNvSpPr txBox="1"/>
          <p:nvPr/>
        </p:nvSpPr>
        <p:spPr>
          <a:xfrm>
            <a:off x="4859587" y="2289814"/>
            <a:ext cx="3018519" cy="369332"/>
          </a:xfrm>
          <a:prstGeom prst="rect">
            <a:avLst/>
          </a:prstGeom>
          <a:noFill/>
        </p:spPr>
        <p:txBody>
          <a:bodyPr wrap="none" rtlCol="0">
            <a:spAutoFit/>
          </a:bodyPr>
          <a:lstStyle/>
          <a:p>
            <a:r>
              <a:rPr lang="en-US" dirty="0">
                <a:solidFill>
                  <a:srgbClr val="FF0000"/>
                </a:solidFill>
              </a:rPr>
              <a:t>I/O Registers on class handout</a:t>
            </a:r>
          </a:p>
        </p:txBody>
      </p:sp>
    </p:spTree>
    <p:extLst>
      <p:ext uri="{BB962C8B-B14F-4D97-AF65-F5344CB8AC3E}">
        <p14:creationId xmlns:p14="http://schemas.microsoft.com/office/powerpoint/2010/main" val="3321569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Instruction Fetches and Execution</a:t>
            </a:r>
          </a:p>
        </p:txBody>
      </p:sp>
      <p:sp>
        <p:nvSpPr>
          <p:cNvPr id="3" name="Content Placeholder 2"/>
          <p:cNvSpPr>
            <a:spLocks noGrp="1"/>
          </p:cNvSpPr>
          <p:nvPr>
            <p:ph idx="1"/>
          </p:nvPr>
        </p:nvSpPr>
        <p:spPr/>
        <p:txBody>
          <a:bodyPr>
            <a:normAutofit/>
          </a:bodyPr>
          <a:lstStyle/>
          <a:p>
            <a:r>
              <a:rPr lang="en-US" sz="2000"/>
              <a:t>Parallel instruction fetches and instruction executions enabled by the Harvard architecture and the fast-access Register File concept. </a:t>
            </a:r>
          </a:p>
          <a:p>
            <a:r>
              <a:rPr lang="en-US" sz="2000"/>
              <a:t>This is the basic pipelining concept to obtain up to 1 MIPS per MHz. </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28</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0" y="2286000"/>
            <a:ext cx="814387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743200" y="6163067"/>
            <a:ext cx="4572000" cy="261610"/>
          </a:xfrm>
          <a:prstGeom prst="rect">
            <a:avLst/>
          </a:prstGeom>
        </p:spPr>
        <p:txBody>
          <a:bodyPr>
            <a:spAutoFit/>
          </a:bodyPr>
          <a:lstStyle/>
          <a:p>
            <a:r>
              <a:rPr lang="en-US" sz="1100"/>
              <a:t>ATmega328P Data Sheet, downloaded from http://www.atmel.com</a:t>
            </a:r>
          </a:p>
        </p:txBody>
      </p:sp>
    </p:spTree>
    <p:extLst>
      <p:ext uri="{BB962C8B-B14F-4D97-AF65-F5344CB8AC3E}">
        <p14:creationId xmlns:p14="http://schemas.microsoft.com/office/powerpoint/2010/main" val="3587282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ALU Single Cycle Operation</a:t>
            </a:r>
          </a:p>
        </p:txBody>
      </p:sp>
      <p:sp>
        <p:nvSpPr>
          <p:cNvPr id="3" name="Content Placeholder 2"/>
          <p:cNvSpPr>
            <a:spLocks noGrp="1"/>
          </p:cNvSpPr>
          <p:nvPr>
            <p:ph idx="1"/>
          </p:nvPr>
        </p:nvSpPr>
        <p:spPr/>
        <p:txBody>
          <a:bodyPr/>
          <a:lstStyle/>
          <a:p>
            <a:r>
              <a:rPr lang="en-US"/>
              <a:t>This is the internal timing concept for the Register File. </a:t>
            </a:r>
          </a:p>
          <a:p>
            <a:r>
              <a:rPr lang="en-US"/>
              <a:t>In a single clock cycle an ALU operation using two register operands is executed, and the result is stored back to the destination register.</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29</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0"/>
            <a:ext cx="783907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743200" y="6163067"/>
            <a:ext cx="4572000" cy="261610"/>
          </a:xfrm>
          <a:prstGeom prst="rect">
            <a:avLst/>
          </a:prstGeom>
        </p:spPr>
        <p:txBody>
          <a:bodyPr>
            <a:spAutoFit/>
          </a:bodyPr>
          <a:lstStyle/>
          <a:p>
            <a:r>
              <a:rPr lang="en-US" sz="1100"/>
              <a:t>ATmega328P Data Sheet, downloaded from http://www.atmel.com</a:t>
            </a:r>
          </a:p>
        </p:txBody>
      </p:sp>
    </p:spTree>
    <p:extLst>
      <p:ext uri="{BB962C8B-B14F-4D97-AF65-F5344CB8AC3E}">
        <p14:creationId xmlns:p14="http://schemas.microsoft.com/office/powerpoint/2010/main" val="19563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p>
        </p:txBody>
      </p:sp>
      <p:sp>
        <p:nvSpPr>
          <p:cNvPr id="3" name="Content Placeholder 2"/>
          <p:cNvSpPr>
            <a:spLocks noGrp="1"/>
          </p:cNvSpPr>
          <p:nvPr>
            <p:ph idx="1"/>
          </p:nvPr>
        </p:nvSpPr>
        <p:spPr/>
        <p:txBody>
          <a:bodyPr>
            <a:normAutofit/>
          </a:bodyPr>
          <a:lstStyle/>
          <a:p>
            <a:r>
              <a:rPr lang="en-US" dirty="0"/>
              <a:t>SPI Interface</a:t>
            </a:r>
          </a:p>
          <a:p>
            <a:r>
              <a:rPr lang="en-US" dirty="0"/>
              <a:t>AVR Computer Architecture</a:t>
            </a:r>
          </a:p>
          <a:p>
            <a:pPr lvl="1"/>
            <a:r>
              <a:rPr lang="en-US" dirty="0"/>
              <a:t>AVR Memory Map</a:t>
            </a:r>
          </a:p>
          <a:p>
            <a:pPr lvl="1"/>
            <a:r>
              <a:rPr lang="en-US" dirty="0"/>
              <a:t>Arithmetic Logic Unit (ALU)</a:t>
            </a:r>
          </a:p>
          <a:p>
            <a:pPr lvl="1"/>
            <a:r>
              <a:rPr lang="en-US" dirty="0"/>
              <a:t>General Purpose Registers</a:t>
            </a:r>
          </a:p>
          <a:p>
            <a:pPr lvl="1"/>
            <a:r>
              <a:rPr lang="en-US" dirty="0"/>
              <a:t>Status Register (SREG)</a:t>
            </a:r>
          </a:p>
          <a:p>
            <a:pPr lvl="1"/>
            <a:r>
              <a:rPr lang="en-US" dirty="0"/>
              <a:t>Examples and Status Register Flags</a:t>
            </a:r>
          </a:p>
          <a:p>
            <a:r>
              <a:rPr lang="en-US" dirty="0"/>
              <a:t>Lab#3</a:t>
            </a:r>
          </a:p>
          <a:p>
            <a:pPr lvl="1"/>
            <a:r>
              <a:rPr lang="en-US" dirty="0"/>
              <a:t>Liquid Crystal Display (LCD)</a:t>
            </a:r>
          </a:p>
          <a:p>
            <a:pPr lvl="1"/>
            <a:r>
              <a:rPr lang="en-US" dirty="0"/>
              <a:t>Real Time Clock (RTC)</a:t>
            </a:r>
          </a:p>
          <a:p>
            <a:pPr lvl="1"/>
            <a:r>
              <a:rPr lang="en-US" dirty="0"/>
              <a:t>Integration</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a:t>
            </a:fld>
            <a:endParaRPr lang="en-US" dirty="0"/>
          </a:p>
        </p:txBody>
      </p:sp>
    </p:spTree>
    <p:extLst>
      <p:ext uri="{BB962C8B-B14F-4D97-AF65-F5344CB8AC3E}">
        <p14:creationId xmlns:p14="http://schemas.microsoft.com/office/powerpoint/2010/main" val="3682635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AVR Microcontroller Architecture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30</a:t>
            </a:fld>
            <a:endParaRPr lang="en-US" dirty="0"/>
          </a:p>
        </p:txBody>
      </p:sp>
      <p:pic>
        <p:nvPicPr>
          <p:cNvPr id="6" name="Picture 5"/>
          <p:cNvPicPr>
            <a:picLocks noChangeAspect="1"/>
          </p:cNvPicPr>
          <p:nvPr/>
        </p:nvPicPr>
        <p:blipFill>
          <a:blip r:embed="rId2"/>
          <a:stretch>
            <a:fillRect/>
          </a:stretch>
        </p:blipFill>
        <p:spPr>
          <a:xfrm>
            <a:off x="1371600" y="990600"/>
            <a:ext cx="5297819" cy="5172467"/>
          </a:xfrm>
          <a:prstGeom prst="rect">
            <a:avLst/>
          </a:prstGeom>
        </p:spPr>
      </p:pic>
      <p:cxnSp>
        <p:nvCxnSpPr>
          <p:cNvPr id="8" name="Straight Connector 7"/>
          <p:cNvCxnSpPr/>
          <p:nvPr/>
        </p:nvCxnSpPr>
        <p:spPr>
          <a:xfrm>
            <a:off x="1600200" y="2133600"/>
            <a:ext cx="0" cy="18288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600200" y="3962400"/>
            <a:ext cx="36576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57800" y="1295400"/>
            <a:ext cx="0" cy="2667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743200" y="1295400"/>
            <a:ext cx="25146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600200" y="2133600"/>
            <a:ext cx="1143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743200" y="1295400"/>
            <a:ext cx="0" cy="8382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30170" y="3654623"/>
            <a:ext cx="826060" cy="307777"/>
          </a:xfrm>
          <a:prstGeom prst="rect">
            <a:avLst/>
          </a:prstGeom>
          <a:noFill/>
        </p:spPr>
        <p:txBody>
          <a:bodyPr wrap="none" rtlCol="0">
            <a:spAutoFit/>
          </a:bodyPr>
          <a:lstStyle/>
          <a:p>
            <a:r>
              <a:rPr lang="en-US" sz="1400" dirty="0">
                <a:solidFill>
                  <a:srgbClr val="FF0000"/>
                </a:solidFill>
              </a:rPr>
              <a:t>AVR CPU</a:t>
            </a:r>
          </a:p>
        </p:txBody>
      </p:sp>
      <p:sp>
        <p:nvSpPr>
          <p:cNvPr id="23" name="Rectangle 22"/>
          <p:cNvSpPr/>
          <p:nvPr/>
        </p:nvSpPr>
        <p:spPr>
          <a:xfrm>
            <a:off x="2743200" y="6163067"/>
            <a:ext cx="4572000" cy="261610"/>
          </a:xfrm>
          <a:prstGeom prst="rect">
            <a:avLst/>
          </a:prstGeom>
        </p:spPr>
        <p:txBody>
          <a:bodyPr>
            <a:spAutoFit/>
          </a:bodyPr>
          <a:lstStyle/>
          <a:p>
            <a:r>
              <a:rPr lang="en-US" sz="1100"/>
              <a:t>ATmega328P Data Sheet, downloaded from http://www.atmel.com</a:t>
            </a:r>
          </a:p>
        </p:txBody>
      </p:sp>
      <p:sp>
        <p:nvSpPr>
          <p:cNvPr id="3" name="TextBox 2"/>
          <p:cNvSpPr txBox="1"/>
          <p:nvPr/>
        </p:nvSpPr>
        <p:spPr>
          <a:xfrm>
            <a:off x="948022" y="1518046"/>
            <a:ext cx="847155" cy="307777"/>
          </a:xfrm>
          <a:prstGeom prst="rect">
            <a:avLst/>
          </a:prstGeom>
          <a:noFill/>
        </p:spPr>
        <p:txBody>
          <a:bodyPr wrap="none" rtlCol="0">
            <a:spAutoFit/>
          </a:bodyPr>
          <a:lstStyle/>
          <a:p>
            <a:r>
              <a:rPr lang="en-US" sz="1400" dirty="0">
                <a:solidFill>
                  <a:srgbClr val="FF0000"/>
                </a:solidFill>
              </a:rPr>
              <a:t>32kBytes</a:t>
            </a:r>
          </a:p>
        </p:txBody>
      </p:sp>
      <p:sp>
        <p:nvSpPr>
          <p:cNvPr id="15" name="TextBox 14"/>
          <p:cNvSpPr txBox="1"/>
          <p:nvPr/>
        </p:nvSpPr>
        <p:spPr>
          <a:xfrm>
            <a:off x="3352800" y="4601403"/>
            <a:ext cx="755784" cy="307777"/>
          </a:xfrm>
          <a:prstGeom prst="rect">
            <a:avLst/>
          </a:prstGeom>
          <a:noFill/>
        </p:spPr>
        <p:txBody>
          <a:bodyPr wrap="none" rtlCol="0">
            <a:spAutoFit/>
          </a:bodyPr>
          <a:lstStyle/>
          <a:p>
            <a:r>
              <a:rPr lang="en-US" sz="1400" dirty="0">
                <a:solidFill>
                  <a:srgbClr val="FF0000"/>
                </a:solidFill>
              </a:rPr>
              <a:t>2kBytes</a:t>
            </a:r>
          </a:p>
        </p:txBody>
      </p:sp>
    </p:spTree>
    <p:extLst>
      <p:ext uri="{BB962C8B-B14F-4D97-AF65-F5344CB8AC3E}">
        <p14:creationId xmlns:p14="http://schemas.microsoft.com/office/powerpoint/2010/main" val="2968550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Registers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31</a:t>
            </a:fld>
            <a:endParaRPr lang="en-US" dirty="0"/>
          </a:p>
        </p:txBody>
      </p:sp>
      <p:pic>
        <p:nvPicPr>
          <p:cNvPr id="6" name="Picture 5"/>
          <p:cNvPicPr>
            <a:picLocks noChangeAspect="1"/>
          </p:cNvPicPr>
          <p:nvPr/>
        </p:nvPicPr>
        <p:blipFill>
          <a:blip r:embed="rId2"/>
          <a:stretch>
            <a:fillRect/>
          </a:stretch>
        </p:blipFill>
        <p:spPr>
          <a:xfrm>
            <a:off x="1219200" y="1066800"/>
            <a:ext cx="7391965" cy="4953000"/>
          </a:xfrm>
          <a:prstGeom prst="rect">
            <a:avLst/>
          </a:prstGeom>
        </p:spPr>
      </p:pic>
    </p:spTree>
    <p:extLst>
      <p:ext uri="{BB962C8B-B14F-4D97-AF65-F5344CB8AC3E}">
        <p14:creationId xmlns:p14="http://schemas.microsoft.com/office/powerpoint/2010/main" val="39897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Arithmetic Logic Unit</a:t>
            </a:r>
          </a:p>
        </p:txBody>
      </p:sp>
      <p:sp>
        <p:nvSpPr>
          <p:cNvPr id="3" name="Content Placeholder 2"/>
          <p:cNvSpPr>
            <a:spLocks noGrp="1"/>
          </p:cNvSpPr>
          <p:nvPr>
            <p:ph idx="1"/>
          </p:nvPr>
        </p:nvSpPr>
        <p:spPr/>
        <p:txBody>
          <a:bodyPr/>
          <a:lstStyle/>
          <a:p>
            <a:r>
              <a:rPr lang="en-US" dirty="0"/>
              <a:t>The high-performance AVR ALU operates in direct connection with all the 32 general purpose working registers.</a:t>
            </a:r>
          </a:p>
          <a:p>
            <a:r>
              <a:rPr lang="en-US" dirty="0"/>
              <a:t>Within a single clock cycle, arithmetic operations between general purpose registers or between a register and an immediate are executed. </a:t>
            </a:r>
          </a:p>
          <a:p>
            <a:r>
              <a:rPr lang="en-US" dirty="0"/>
              <a:t>The ALU operations are divided into three main categories</a:t>
            </a:r>
          </a:p>
          <a:p>
            <a:pPr lvl="1"/>
            <a:r>
              <a:rPr lang="en-US" dirty="0"/>
              <a:t>arithmetic</a:t>
            </a:r>
          </a:p>
          <a:p>
            <a:pPr lvl="1"/>
            <a:r>
              <a:rPr lang="en-US" dirty="0"/>
              <a:t>logical</a:t>
            </a:r>
          </a:p>
          <a:p>
            <a:pPr lvl="1"/>
            <a:r>
              <a:rPr lang="en-US" dirty="0"/>
              <a:t>bitwise-functions</a:t>
            </a:r>
          </a:p>
          <a:p>
            <a:r>
              <a:rPr lang="en-US" dirty="0"/>
              <a:t>Some implementations of the architecture also provide a powerful multiplier supporting both signed/unsigned multiplication and fractional format.</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32</a:t>
            </a:fld>
            <a:endParaRPr lang="en-US" dirty="0"/>
          </a:p>
        </p:txBody>
      </p:sp>
    </p:spTree>
    <p:extLst>
      <p:ext uri="{BB962C8B-B14F-4D97-AF65-F5344CB8AC3E}">
        <p14:creationId xmlns:p14="http://schemas.microsoft.com/office/powerpoint/2010/main" val="1956532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Status Register</a:t>
            </a:r>
          </a:p>
        </p:txBody>
      </p:sp>
      <p:sp>
        <p:nvSpPr>
          <p:cNvPr id="3" name="Content Placeholder 2"/>
          <p:cNvSpPr>
            <a:spLocks noGrp="1"/>
          </p:cNvSpPr>
          <p:nvPr>
            <p:ph idx="1"/>
          </p:nvPr>
        </p:nvSpPr>
        <p:spPr/>
        <p:txBody>
          <a:bodyPr>
            <a:normAutofit/>
          </a:bodyPr>
          <a:lstStyle/>
          <a:p>
            <a:r>
              <a:rPr lang="en-US" sz="2000" dirty="0"/>
              <a:t>The Status Register contains information about the result of the most recently executed arithmetic instruction.</a:t>
            </a:r>
          </a:p>
          <a:p>
            <a:pPr lvl="1"/>
            <a:r>
              <a:rPr lang="en-US" sz="1800" dirty="0"/>
              <a:t>This information can be used for altering program flow (branching) in order to perform conditional operations. </a:t>
            </a:r>
          </a:p>
          <a:p>
            <a:r>
              <a:rPr lang="en-US" sz="2000" dirty="0"/>
              <a:t>Note that the Status Register is updated after all ALU operations, as specified in the Instruction Set Reference.</a:t>
            </a:r>
          </a:p>
          <a:p>
            <a:pPr lvl="1"/>
            <a:r>
              <a:rPr lang="en-US" sz="1800" dirty="0"/>
              <a:t>This will in many cases remove the need for using the dedicated compare instructions, resulting in faster and more compact code.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33</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059" y="4038600"/>
            <a:ext cx="848677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743200" y="6163067"/>
            <a:ext cx="4572000" cy="261610"/>
          </a:xfrm>
          <a:prstGeom prst="rect">
            <a:avLst/>
          </a:prstGeom>
        </p:spPr>
        <p:txBody>
          <a:bodyPr>
            <a:spAutoFit/>
          </a:bodyPr>
          <a:lstStyle/>
          <a:p>
            <a:r>
              <a:rPr lang="en-US" sz="1100"/>
              <a:t>ATmega328P Data Sheet, downloaded from http://www.atmel.com</a:t>
            </a:r>
          </a:p>
        </p:txBody>
      </p:sp>
    </p:spTree>
    <p:extLst>
      <p:ext uri="{BB962C8B-B14F-4D97-AF65-F5344CB8AC3E}">
        <p14:creationId xmlns:p14="http://schemas.microsoft.com/office/powerpoint/2010/main" val="1511880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Status Register</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34</a:t>
            </a:fld>
            <a:endParaRPr lang="en-US" dirty="0"/>
          </a:p>
        </p:txBody>
      </p:sp>
      <p:sp>
        <p:nvSpPr>
          <p:cNvPr id="6" name="Rectangle 5"/>
          <p:cNvSpPr/>
          <p:nvPr/>
        </p:nvSpPr>
        <p:spPr>
          <a:xfrm>
            <a:off x="2743200" y="6163067"/>
            <a:ext cx="4572000" cy="261610"/>
          </a:xfrm>
          <a:prstGeom prst="rect">
            <a:avLst/>
          </a:prstGeom>
        </p:spPr>
        <p:txBody>
          <a:bodyPr>
            <a:spAutoFit/>
          </a:bodyPr>
          <a:lstStyle/>
          <a:p>
            <a:r>
              <a:rPr lang="en-US" sz="1100"/>
              <a:t>ATmega328P Data Sheet, downloaded from http://www.atmel.com</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48677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noAutofit/>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C Carry flag. This is a borrow flag on subtracts.</a:t>
            </a:r>
          </a:p>
          <a:p>
            <a:r>
              <a:rPr lang="en-US" sz="1600" dirty="0"/>
              <a:t>Z Zero flag. Set to 1 when an arithmetic result is zero.</a:t>
            </a:r>
          </a:p>
          <a:p>
            <a:r>
              <a:rPr lang="en-US" sz="1600" dirty="0"/>
              <a:t>N Negative flag. Set to a copy of the most significant bit of an arithmetic result.</a:t>
            </a:r>
          </a:p>
          <a:p>
            <a:r>
              <a:rPr lang="en-US" sz="1600" dirty="0"/>
              <a:t>V Overflow flag. Set in case of two's complement overflow.</a:t>
            </a:r>
          </a:p>
          <a:p>
            <a:r>
              <a:rPr lang="en-US" sz="1600" dirty="0"/>
              <a:t>S Sign flag. Unique to AVR, this is always N⊕V, and shows the true sign of a comparison.</a:t>
            </a:r>
          </a:p>
          <a:p>
            <a:r>
              <a:rPr lang="en-US" sz="1600" dirty="0"/>
              <a:t>H Half carry. This is an internal carry from additions and is used to support BCD arithmetic.</a:t>
            </a:r>
          </a:p>
          <a:p>
            <a:r>
              <a:rPr lang="en-US" sz="1600" dirty="0"/>
              <a:t>T Bit copy. Special bit load and bit store instructions use this bit.</a:t>
            </a:r>
          </a:p>
          <a:p>
            <a:r>
              <a:rPr lang="en-US" sz="1600" dirty="0"/>
              <a:t>I Interrupt flag. Set when interrupts are enabled.</a:t>
            </a:r>
          </a:p>
        </p:txBody>
      </p:sp>
    </p:spTree>
    <p:extLst>
      <p:ext uri="{BB962C8B-B14F-4D97-AF65-F5344CB8AC3E}">
        <p14:creationId xmlns:p14="http://schemas.microsoft.com/office/powerpoint/2010/main" val="4053112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AVR Instruction Set</a:t>
            </a:r>
          </a:p>
        </p:txBody>
      </p:sp>
      <p:sp>
        <p:nvSpPr>
          <p:cNvPr id="3" name="Content Placeholder 2"/>
          <p:cNvSpPr>
            <a:spLocks noGrp="1"/>
          </p:cNvSpPr>
          <p:nvPr>
            <p:ph idx="1"/>
          </p:nvPr>
        </p:nvSpPr>
        <p:spPr>
          <a:xfrm>
            <a:off x="457200" y="990600"/>
            <a:ext cx="8229600" cy="5135563"/>
          </a:xfrm>
        </p:spPr>
        <p:txBody>
          <a:bodyPr>
            <a:normAutofit/>
          </a:bodyPr>
          <a:lstStyle/>
          <a:p>
            <a:pPr marL="0" indent="0">
              <a:buNone/>
            </a:pPr>
            <a:endParaRPr lang="en-US" sz="1600" dirty="0"/>
          </a:p>
          <a:p>
            <a:r>
              <a:rPr lang="en-US" sz="1600" dirty="0"/>
              <a:t>Consider the following:</a:t>
            </a:r>
          </a:p>
          <a:p>
            <a:pPr lvl="1"/>
            <a:r>
              <a:rPr lang="en-US" sz="1200" dirty="0"/>
              <a:t>ADC – Add with Carry instruction</a:t>
            </a:r>
          </a:p>
          <a:p>
            <a:endParaRPr lang="en-US" sz="1600" dirty="0"/>
          </a:p>
          <a:p>
            <a:pPr marL="0" indent="0">
              <a:buNone/>
            </a:pPr>
            <a:r>
              <a:rPr lang="en-US" sz="1600" dirty="0"/>
              <a:t>	   0000_1111  Rd</a:t>
            </a:r>
          </a:p>
          <a:p>
            <a:pPr marL="0" indent="0">
              <a:buNone/>
            </a:pPr>
            <a:r>
              <a:rPr lang="en-US" sz="1600" dirty="0"/>
              <a:t>	</a:t>
            </a:r>
            <a:r>
              <a:rPr lang="en-US" sz="1600" u="sng" dirty="0"/>
              <a:t>+ 0000_0001  </a:t>
            </a:r>
            <a:r>
              <a:rPr lang="en-US" sz="1600" dirty="0"/>
              <a:t>Rr</a:t>
            </a:r>
          </a:p>
          <a:p>
            <a:pPr marL="0" indent="0">
              <a:buNone/>
            </a:pPr>
            <a:r>
              <a:rPr lang="en-US" sz="1600" dirty="0"/>
              <a:t>	   </a:t>
            </a:r>
            <a:r>
              <a:rPr lang="en-US" sz="1600"/>
              <a:t>0001_0000  R</a:t>
            </a:r>
            <a:endParaRPr lang="en-US" sz="1600" dirty="0"/>
          </a:p>
          <a:p>
            <a:pPr marL="0" indent="0">
              <a:buNone/>
            </a:pPr>
            <a:endParaRPr lang="en-US" sz="1600" dirty="0"/>
          </a:p>
          <a:p>
            <a:pPr marL="0" indent="0">
              <a:buNone/>
            </a:pPr>
            <a:r>
              <a:rPr lang="en-US" sz="1600" dirty="0"/>
              <a:t>What are the values of the flags?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35</a:t>
            </a:fld>
            <a:endParaRPr lang="en-US" dirty="0"/>
          </a:p>
        </p:txBody>
      </p:sp>
      <p:pic>
        <p:nvPicPr>
          <p:cNvPr id="6" name="Picture 5"/>
          <p:cNvPicPr>
            <a:picLocks noChangeAspect="1"/>
          </p:cNvPicPr>
          <p:nvPr/>
        </p:nvPicPr>
        <p:blipFill>
          <a:blip r:embed="rId2"/>
          <a:stretch>
            <a:fillRect/>
          </a:stretch>
        </p:blipFill>
        <p:spPr>
          <a:xfrm>
            <a:off x="1004304" y="4343400"/>
            <a:ext cx="2181982" cy="952183"/>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3714339" y="2971800"/>
            <a:ext cx="4898329" cy="3444454"/>
          </a:xfrm>
          <a:prstGeom prst="rect">
            <a:avLst/>
          </a:prstGeom>
        </p:spPr>
      </p:pic>
      <p:pic>
        <p:nvPicPr>
          <p:cNvPr id="9" name="Picture 8"/>
          <p:cNvPicPr>
            <a:picLocks noChangeAspect="1"/>
          </p:cNvPicPr>
          <p:nvPr/>
        </p:nvPicPr>
        <p:blipFill>
          <a:blip r:embed="rId4"/>
          <a:stretch>
            <a:fillRect/>
          </a:stretch>
        </p:blipFill>
        <p:spPr>
          <a:xfrm>
            <a:off x="3679130" y="1371600"/>
            <a:ext cx="4971638" cy="1487234"/>
          </a:xfrm>
          <a:prstGeom prst="rect">
            <a:avLst/>
          </a:prstGeom>
        </p:spPr>
      </p:pic>
    </p:spTree>
    <p:extLst>
      <p:ext uri="{BB962C8B-B14F-4D97-AF65-F5344CB8AC3E}">
        <p14:creationId xmlns:p14="http://schemas.microsoft.com/office/powerpoint/2010/main" val="2449159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AVR Instruction Set</a:t>
            </a:r>
          </a:p>
        </p:txBody>
      </p:sp>
      <p:sp>
        <p:nvSpPr>
          <p:cNvPr id="3" name="Content Placeholder 2"/>
          <p:cNvSpPr>
            <a:spLocks noGrp="1"/>
          </p:cNvSpPr>
          <p:nvPr>
            <p:ph idx="1"/>
          </p:nvPr>
        </p:nvSpPr>
        <p:spPr>
          <a:xfrm>
            <a:off x="457200" y="990600"/>
            <a:ext cx="8229600" cy="5135563"/>
          </a:xfrm>
        </p:spPr>
        <p:txBody>
          <a:bodyPr>
            <a:normAutofit/>
          </a:bodyPr>
          <a:lstStyle/>
          <a:p>
            <a:pPr marL="0" indent="0">
              <a:buNone/>
            </a:pPr>
            <a:endParaRPr lang="en-US" sz="1600" dirty="0"/>
          </a:p>
          <a:p>
            <a:r>
              <a:rPr lang="en-US" sz="1600" dirty="0"/>
              <a:t>Consider the following:</a:t>
            </a:r>
          </a:p>
          <a:p>
            <a:pPr lvl="1"/>
            <a:r>
              <a:rPr lang="en-US" sz="1200" dirty="0"/>
              <a:t>ADC – Add with Carry instruction</a:t>
            </a:r>
          </a:p>
          <a:p>
            <a:endParaRPr lang="en-US" sz="1600" dirty="0"/>
          </a:p>
          <a:p>
            <a:pPr marL="0" indent="0">
              <a:buNone/>
            </a:pPr>
            <a:r>
              <a:rPr lang="en-US" sz="1600" dirty="0"/>
              <a:t>	                     1  C</a:t>
            </a:r>
          </a:p>
          <a:p>
            <a:pPr marL="0" indent="0">
              <a:buNone/>
            </a:pPr>
            <a:r>
              <a:rPr lang="en-US" sz="1600" dirty="0"/>
              <a:t>	   1010_1111  Rd</a:t>
            </a:r>
          </a:p>
          <a:p>
            <a:pPr marL="0" indent="0">
              <a:buNone/>
            </a:pPr>
            <a:r>
              <a:rPr lang="en-US" sz="1600" dirty="0"/>
              <a:t>	</a:t>
            </a:r>
            <a:r>
              <a:rPr lang="en-US" sz="1600" u="sng" dirty="0"/>
              <a:t>+ 1001_1001  </a:t>
            </a:r>
            <a:r>
              <a:rPr lang="en-US" sz="1600" dirty="0"/>
              <a:t>Rr</a:t>
            </a:r>
          </a:p>
          <a:p>
            <a:pPr marL="0" indent="0">
              <a:buNone/>
            </a:pPr>
            <a:r>
              <a:rPr lang="en-US" sz="1600" dirty="0"/>
              <a:t>                   1_0100_1001  R</a:t>
            </a:r>
          </a:p>
          <a:p>
            <a:pPr marL="0" indent="0">
              <a:buNone/>
            </a:pPr>
            <a:endParaRPr lang="en-US" sz="1600" dirty="0"/>
          </a:p>
          <a:p>
            <a:pPr marL="0" indent="0">
              <a:buNone/>
            </a:pPr>
            <a:r>
              <a:rPr lang="en-US" sz="1600" dirty="0"/>
              <a:t>What are the values of the flags?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36</a:t>
            </a:fld>
            <a:endParaRPr lang="en-US" dirty="0"/>
          </a:p>
        </p:txBody>
      </p:sp>
      <p:pic>
        <p:nvPicPr>
          <p:cNvPr id="6" name="Picture 5"/>
          <p:cNvPicPr>
            <a:picLocks noChangeAspect="1"/>
          </p:cNvPicPr>
          <p:nvPr/>
        </p:nvPicPr>
        <p:blipFill>
          <a:blip r:embed="rId2"/>
          <a:stretch>
            <a:fillRect/>
          </a:stretch>
        </p:blipFill>
        <p:spPr>
          <a:xfrm>
            <a:off x="994779" y="5105400"/>
            <a:ext cx="2181982" cy="952183"/>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3714339" y="2971800"/>
            <a:ext cx="4898329" cy="3444454"/>
          </a:xfrm>
          <a:prstGeom prst="rect">
            <a:avLst/>
          </a:prstGeom>
        </p:spPr>
      </p:pic>
      <p:pic>
        <p:nvPicPr>
          <p:cNvPr id="9" name="Picture 8"/>
          <p:cNvPicPr>
            <a:picLocks noChangeAspect="1"/>
          </p:cNvPicPr>
          <p:nvPr/>
        </p:nvPicPr>
        <p:blipFill>
          <a:blip r:embed="rId4"/>
          <a:stretch>
            <a:fillRect/>
          </a:stretch>
        </p:blipFill>
        <p:spPr>
          <a:xfrm>
            <a:off x="3679130" y="1371600"/>
            <a:ext cx="4971638" cy="1487234"/>
          </a:xfrm>
          <a:prstGeom prst="rect">
            <a:avLst/>
          </a:prstGeom>
        </p:spPr>
      </p:pic>
      <p:pic>
        <p:nvPicPr>
          <p:cNvPr id="1026" name="Picture 2" descr="http://pulplogic.com/wp-content/uploads/2015/07/XOR_Trut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3239834"/>
            <a:ext cx="1057099" cy="125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83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Instructions</a:t>
            </a:r>
          </a:p>
        </p:txBody>
      </p:sp>
      <p:sp>
        <p:nvSpPr>
          <p:cNvPr id="3" name="Content Placeholder 2"/>
          <p:cNvSpPr>
            <a:spLocks noGrp="1"/>
          </p:cNvSpPr>
          <p:nvPr>
            <p:ph idx="1"/>
          </p:nvPr>
        </p:nvSpPr>
        <p:spPr/>
        <p:txBody>
          <a:bodyPr/>
          <a:lstStyle/>
          <a:p>
            <a:r>
              <a:rPr lang="en-US"/>
              <a:t>If you are interested in additional Assembly Language programming details for the AVR Microcontrollers, please review the following pdf file.</a:t>
            </a:r>
          </a:p>
          <a:p>
            <a:endParaRPr lang="en-US">
              <a:hlinkClick r:id="rId2"/>
            </a:endParaRPr>
          </a:p>
          <a:p>
            <a:pPr lvl="1"/>
            <a:r>
              <a:rPr lang="en-US">
                <a:hlinkClick r:id="rId2"/>
              </a:rPr>
              <a:t>http://www.atmel.com/images/atmel-0856-avr-instruction-set-manual.pdf</a:t>
            </a:r>
            <a:endParaRPr lang="en-US" dirty="0"/>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37</a:t>
            </a:fld>
            <a:endParaRPr lang="en-US" dirty="0"/>
          </a:p>
        </p:txBody>
      </p:sp>
    </p:spTree>
    <p:extLst>
      <p:ext uri="{BB962C8B-B14F-4D97-AF65-F5344CB8AC3E}">
        <p14:creationId xmlns:p14="http://schemas.microsoft.com/office/powerpoint/2010/main" val="745527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a:t>
            </a:r>
          </a:p>
        </p:txBody>
      </p:sp>
      <p:sp>
        <p:nvSpPr>
          <p:cNvPr id="3" name="Content Placeholder 2"/>
          <p:cNvSpPr>
            <a:spLocks noGrp="1"/>
          </p:cNvSpPr>
          <p:nvPr>
            <p:ph idx="1"/>
          </p:nvPr>
        </p:nvSpPr>
        <p:spPr/>
        <p:txBody>
          <a:bodyPr/>
          <a:lstStyle/>
          <a:p>
            <a:r>
              <a:rPr lang="en-US" dirty="0"/>
              <a:t>Liquid Crystal Display (LCD)</a:t>
            </a:r>
          </a:p>
          <a:p>
            <a:pPr lvl="1"/>
            <a:r>
              <a:rPr lang="en-US" u="sng" dirty="0">
                <a:hlinkClick r:id="rId2"/>
              </a:rPr>
              <a:t>https://www.sparkfun.com/products/709</a:t>
            </a:r>
            <a:endParaRPr lang="en-US" u="sng" dirty="0"/>
          </a:p>
          <a:p>
            <a:pPr lvl="1"/>
            <a:endParaRPr lang="en-US" u="sng" dirty="0"/>
          </a:p>
          <a:p>
            <a:pPr lvl="1"/>
            <a:endParaRPr lang="en-US" u="sng" dirty="0"/>
          </a:p>
          <a:p>
            <a:pPr lvl="1"/>
            <a:endParaRPr lang="en-US" u="sng" dirty="0"/>
          </a:p>
          <a:p>
            <a:pPr lvl="1"/>
            <a:endParaRPr lang="en-US" u="sng" dirty="0"/>
          </a:p>
          <a:p>
            <a:pPr lvl="1"/>
            <a:endParaRPr lang="en-US" u="sng" dirty="0"/>
          </a:p>
          <a:p>
            <a:pPr lvl="1"/>
            <a:endParaRPr lang="en-US" u="sng" dirty="0"/>
          </a:p>
          <a:p>
            <a:pPr lvl="1"/>
            <a:endParaRPr lang="en-US" u="sng" dirty="0"/>
          </a:p>
          <a:p>
            <a:pPr lvl="1"/>
            <a:endParaRPr lang="en-US" u="sng" dirty="0"/>
          </a:p>
          <a:p>
            <a:pPr lvl="1"/>
            <a:endParaRPr lang="en-US" u="sng" dirty="0"/>
          </a:p>
          <a:p>
            <a:r>
              <a:rPr lang="en-US" dirty="0"/>
              <a:t>We are only using 4 data </a:t>
            </a:r>
            <a:r>
              <a:rPr lang="en-US"/>
              <a:t>pins (DB4-DB7) to </a:t>
            </a:r>
            <a:r>
              <a:rPr lang="en-US" dirty="0"/>
              <a:t>control the device</a:t>
            </a:r>
          </a:p>
          <a:p>
            <a:endParaRPr lang="en-US" dirty="0"/>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38</a:t>
            </a:fld>
            <a:endParaRPr lang="en-US" dirty="0"/>
          </a:p>
        </p:txBody>
      </p:sp>
      <p:pic>
        <p:nvPicPr>
          <p:cNvPr id="6" name="Picture 5" descr="Basic 16x2 Character LCD - White on Black 5V"/>
          <p:cNvPicPr/>
          <p:nvPr/>
        </p:nvPicPr>
        <p:blipFill rotWithShape="1">
          <a:blip r:embed="rId3">
            <a:extLst>
              <a:ext uri="{28A0092B-C50C-407E-A947-70E740481C1C}">
                <a14:useLocalDpi xmlns:a14="http://schemas.microsoft.com/office/drawing/2010/main" val="0"/>
              </a:ext>
            </a:extLst>
          </a:blip>
          <a:srcRect t="26788" b="26785"/>
          <a:stretch/>
        </p:blipFill>
        <p:spPr bwMode="auto">
          <a:xfrm>
            <a:off x="4605337" y="2664143"/>
            <a:ext cx="3432810" cy="1630680"/>
          </a:xfrm>
          <a:prstGeom prst="rect">
            <a:avLst/>
          </a:prstGeom>
          <a:noFill/>
          <a:ln>
            <a:noFill/>
          </a:ln>
          <a:extLst>
            <a:ext uri="{53640926-AAD7-44D8-BBD7-CCE9431645EC}">
              <a14:shadowObscured xmlns:a14="http://schemas.microsoft.com/office/drawing/2010/main"/>
            </a:ext>
          </a:extLst>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1105852" y="2248853"/>
            <a:ext cx="3399790" cy="2360295"/>
          </a:xfrm>
          <a:prstGeom prst="rect">
            <a:avLst/>
          </a:prstGeom>
          <a:noFill/>
          <a:ln>
            <a:noFill/>
          </a:ln>
        </p:spPr>
      </p:pic>
      <p:sp>
        <p:nvSpPr>
          <p:cNvPr id="8" name="TextBox 7"/>
          <p:cNvSpPr txBox="1"/>
          <p:nvPr/>
        </p:nvSpPr>
        <p:spPr>
          <a:xfrm>
            <a:off x="2133600" y="4876800"/>
            <a:ext cx="184731" cy="369332"/>
          </a:xfrm>
          <a:prstGeom prst="rect">
            <a:avLst/>
          </a:prstGeom>
          <a:noFill/>
        </p:spPr>
        <p:txBody>
          <a:bodyPr wrap="none" rtlCol="0">
            <a:spAutoFit/>
          </a:bodyPr>
          <a:lstStyle/>
          <a:p>
            <a:endParaRPr lang="en-US" dirty="0"/>
          </a:p>
        </p:txBody>
      </p:sp>
      <p:sp>
        <p:nvSpPr>
          <p:cNvPr id="9" name="TextBox 8"/>
          <p:cNvSpPr txBox="1"/>
          <p:nvPr/>
        </p:nvSpPr>
        <p:spPr>
          <a:xfrm>
            <a:off x="325279" y="3510745"/>
            <a:ext cx="912494" cy="461665"/>
          </a:xfrm>
          <a:prstGeom prst="rect">
            <a:avLst/>
          </a:prstGeom>
          <a:noFill/>
        </p:spPr>
        <p:txBody>
          <a:bodyPr wrap="none" rtlCol="0">
            <a:spAutoFit/>
          </a:bodyPr>
          <a:lstStyle/>
          <a:p>
            <a:r>
              <a:rPr lang="en-US" sz="1200" dirty="0"/>
              <a:t>Contrast </a:t>
            </a:r>
          </a:p>
          <a:p>
            <a:r>
              <a:rPr lang="en-US" sz="1200" dirty="0"/>
              <a:t>Adjustment</a:t>
            </a:r>
          </a:p>
        </p:txBody>
      </p:sp>
    </p:spTree>
    <p:extLst>
      <p:ext uri="{BB962C8B-B14F-4D97-AF65-F5344CB8AC3E}">
        <p14:creationId xmlns:p14="http://schemas.microsoft.com/office/powerpoint/2010/main" val="12891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LCD Control Interface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39</a:t>
            </a:fld>
            <a:endParaRPr lang="en-US" dirty="0"/>
          </a:p>
        </p:txBody>
      </p:sp>
      <p:pic>
        <p:nvPicPr>
          <p:cNvPr id="11" name="Picture 10"/>
          <p:cNvPicPr>
            <a:picLocks noChangeAspect="1"/>
          </p:cNvPicPr>
          <p:nvPr/>
        </p:nvPicPr>
        <p:blipFill rotWithShape="1">
          <a:blip r:embed="rId2"/>
          <a:srcRect l="12885" t="13765" r="29154" b="6237"/>
          <a:stretch/>
        </p:blipFill>
        <p:spPr>
          <a:xfrm>
            <a:off x="2667000" y="939114"/>
            <a:ext cx="5749156" cy="5490767"/>
          </a:xfrm>
          <a:prstGeom prst="rect">
            <a:avLst/>
          </a:prstGeom>
        </p:spPr>
      </p:pic>
    </p:spTree>
    <p:extLst>
      <p:ext uri="{BB962C8B-B14F-4D97-AF65-F5344CB8AC3E}">
        <p14:creationId xmlns:p14="http://schemas.microsoft.com/office/powerpoint/2010/main" val="4147742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a:r>
              <a:rPr lang="en-US" sz="3200" dirty="0" err="1"/>
              <a:t>MicroChip</a:t>
            </a:r>
            <a:r>
              <a:rPr lang="en-US" sz="3200" dirty="0"/>
              <a:t> MCP23S08 Port Expander</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a:t>
            </a:fld>
            <a:endParaRPr lang="en-US" dirty="0"/>
          </a:p>
        </p:txBody>
      </p:sp>
      <p:pic>
        <p:nvPicPr>
          <p:cNvPr id="6" name="Picture 5"/>
          <p:cNvPicPr>
            <a:picLocks noChangeAspect="1"/>
          </p:cNvPicPr>
          <p:nvPr/>
        </p:nvPicPr>
        <p:blipFill>
          <a:blip r:embed="rId2"/>
          <a:stretch>
            <a:fillRect/>
          </a:stretch>
        </p:blipFill>
        <p:spPr>
          <a:xfrm>
            <a:off x="677906" y="1143000"/>
            <a:ext cx="7788188" cy="4447306"/>
          </a:xfrm>
          <a:prstGeom prst="rect">
            <a:avLst/>
          </a:prstGeom>
        </p:spPr>
      </p:pic>
      <p:sp>
        <p:nvSpPr>
          <p:cNvPr id="3" name="TextBox 2"/>
          <p:cNvSpPr txBox="1"/>
          <p:nvPr/>
        </p:nvSpPr>
        <p:spPr>
          <a:xfrm>
            <a:off x="1197390" y="5590306"/>
            <a:ext cx="6749220" cy="369332"/>
          </a:xfrm>
          <a:prstGeom prst="rect">
            <a:avLst/>
          </a:prstGeom>
          <a:noFill/>
        </p:spPr>
        <p:txBody>
          <a:bodyPr wrap="none" rtlCol="0">
            <a:spAutoFit/>
          </a:bodyPr>
          <a:lstStyle/>
          <a:p>
            <a:r>
              <a:rPr lang="en-US">
                <a:solidFill>
                  <a:srgbClr val="FF0000"/>
                </a:solidFill>
              </a:rPr>
              <a:t>MCP20S08 also has a chip select pin that is not shown on this diagram.</a:t>
            </a:r>
          </a:p>
        </p:txBody>
      </p:sp>
    </p:spTree>
    <p:extLst>
      <p:ext uri="{BB962C8B-B14F-4D97-AF65-F5344CB8AC3E}">
        <p14:creationId xmlns:p14="http://schemas.microsoft.com/office/powerpoint/2010/main" val="454737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LCD Technical Details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40</a:t>
            </a:fld>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08" t="19558" r="28491" b="5772"/>
          <a:stretch/>
        </p:blipFill>
        <p:spPr bwMode="auto">
          <a:xfrm>
            <a:off x="1447800" y="990600"/>
            <a:ext cx="6564086"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4000" y="4648200"/>
            <a:ext cx="6487886"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0" y="5410200"/>
            <a:ext cx="6487886"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453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LCD Technical Details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41</a:t>
            </a:fld>
            <a:endParaRPr lang="en-US" dirty="0"/>
          </a:p>
        </p:txBody>
      </p:sp>
      <p:pic>
        <p:nvPicPr>
          <p:cNvPr id="8" name="Picture 7"/>
          <p:cNvPicPr>
            <a:picLocks noChangeAspect="1"/>
          </p:cNvPicPr>
          <p:nvPr/>
        </p:nvPicPr>
        <p:blipFill rotWithShape="1">
          <a:blip r:embed="rId2"/>
          <a:srcRect l="10268" t="32580" r="10926" b="48595"/>
          <a:stretch/>
        </p:blipFill>
        <p:spPr>
          <a:xfrm>
            <a:off x="380999" y="990600"/>
            <a:ext cx="6427159" cy="1062340"/>
          </a:xfrm>
          <a:prstGeom prst="rect">
            <a:avLst/>
          </a:prstGeom>
        </p:spPr>
      </p:pic>
      <p:pic>
        <p:nvPicPr>
          <p:cNvPr id="9" name="Picture 8"/>
          <p:cNvPicPr>
            <a:picLocks noChangeAspect="1"/>
          </p:cNvPicPr>
          <p:nvPr/>
        </p:nvPicPr>
        <p:blipFill rotWithShape="1">
          <a:blip r:embed="rId3"/>
          <a:srcRect l="29991" t="15689" r="32005" b="6397"/>
          <a:stretch/>
        </p:blipFill>
        <p:spPr>
          <a:xfrm>
            <a:off x="4724400" y="2052940"/>
            <a:ext cx="3810000" cy="4394043"/>
          </a:xfrm>
          <a:prstGeom prst="rect">
            <a:avLst/>
          </a:prstGeom>
        </p:spPr>
      </p:pic>
      <p:pic>
        <p:nvPicPr>
          <p:cNvPr id="10" name="Picture 9" descr="Basic 16x2 Character LCD - White on Black 5V"/>
          <p:cNvPicPr/>
          <p:nvPr/>
        </p:nvPicPr>
        <p:blipFill rotWithShape="1">
          <a:blip r:embed="rId4">
            <a:extLst>
              <a:ext uri="{28A0092B-C50C-407E-A947-70E740481C1C}">
                <a14:useLocalDpi xmlns:a14="http://schemas.microsoft.com/office/drawing/2010/main" val="0"/>
              </a:ext>
            </a:extLst>
          </a:blip>
          <a:srcRect t="26788" b="26785"/>
          <a:stretch/>
        </p:blipFill>
        <p:spPr bwMode="auto">
          <a:xfrm>
            <a:off x="1291590" y="2619281"/>
            <a:ext cx="3432810" cy="1630680"/>
          </a:xfrm>
          <a:prstGeom prst="rect">
            <a:avLst/>
          </a:prstGeom>
          <a:noFill/>
          <a:ln>
            <a:noFill/>
          </a:ln>
          <a:extLst>
            <a:ext uri="{53640926-AAD7-44D8-BBD7-CCE9431645EC}">
              <a14:shadowObscured xmlns:a14="http://schemas.microsoft.com/office/drawing/2010/main"/>
            </a:ext>
          </a:extLst>
        </p:spPr>
      </p:pic>
      <p:cxnSp>
        <p:nvCxnSpPr>
          <p:cNvPr id="7" name="Straight Arrow Connector 6"/>
          <p:cNvCxnSpPr/>
          <p:nvPr/>
        </p:nvCxnSpPr>
        <p:spPr>
          <a:xfrm flipV="1">
            <a:off x="838200" y="3733800"/>
            <a:ext cx="990600" cy="1600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800" y="5334000"/>
            <a:ext cx="2321148" cy="369332"/>
          </a:xfrm>
          <a:prstGeom prst="rect">
            <a:avLst/>
          </a:prstGeom>
          <a:noFill/>
        </p:spPr>
        <p:txBody>
          <a:bodyPr wrap="none" rtlCol="0">
            <a:spAutoFit/>
          </a:bodyPr>
          <a:lstStyle/>
          <a:p>
            <a:r>
              <a:rPr lang="en-US">
                <a:solidFill>
                  <a:srgbClr val="FF0000"/>
                </a:solidFill>
              </a:rPr>
              <a:t>2x16 Character Display</a:t>
            </a:r>
          </a:p>
        </p:txBody>
      </p:sp>
    </p:spTree>
    <p:extLst>
      <p:ext uri="{BB962C8B-B14F-4D97-AF65-F5344CB8AC3E}">
        <p14:creationId xmlns:p14="http://schemas.microsoft.com/office/powerpoint/2010/main" val="83277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HelloWorld Sketch</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42</a:t>
            </a:fld>
            <a:endParaRPr lang="en-US" dirty="0"/>
          </a:p>
        </p:txBody>
      </p:sp>
      <p:pic>
        <p:nvPicPr>
          <p:cNvPr id="10" name="Picture 9"/>
          <p:cNvPicPr>
            <a:picLocks noChangeAspect="1"/>
          </p:cNvPicPr>
          <p:nvPr/>
        </p:nvPicPr>
        <p:blipFill>
          <a:blip r:embed="rId2"/>
          <a:stretch>
            <a:fillRect/>
          </a:stretch>
        </p:blipFill>
        <p:spPr>
          <a:xfrm>
            <a:off x="1905000" y="990600"/>
            <a:ext cx="4910123" cy="5132935"/>
          </a:xfrm>
          <a:prstGeom prst="rect">
            <a:avLst/>
          </a:prstGeom>
        </p:spPr>
      </p:pic>
    </p:spTree>
    <p:extLst>
      <p:ext uri="{BB962C8B-B14F-4D97-AF65-F5344CB8AC3E}">
        <p14:creationId xmlns:p14="http://schemas.microsoft.com/office/powerpoint/2010/main" val="3779729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Observing the Digital Interface</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43</a:t>
            </a:fld>
            <a:endParaRPr lang="en-US" dirty="0"/>
          </a:p>
        </p:txBody>
      </p:sp>
      <p:pic>
        <p:nvPicPr>
          <p:cNvPr id="6" name="Picture 5" descr="C:\Users\Allan\AppData\Local\Temp\WPDNSE\{014A00F1-0172-0180-8701-770185011701}\20150922_235520.jpg"/>
          <p:cNvPicPr/>
          <p:nvPr/>
        </p:nvPicPr>
        <p:blipFill>
          <a:blip r:embed="rId2" cstate="print">
            <a:extLst>
              <a:ext uri="{BEBA8EAE-BF5A-486C-A8C5-ECC9F3942E4B}">
                <a14:imgProps xmlns:a14="http://schemas.microsoft.com/office/drawing/2010/main">
                  <a14:imgLayer r:embed="rId3">
                    <a14:imgEffect>
                      <a14:brightnessContrast bright="45000"/>
                    </a14:imgEffect>
                  </a14:imgLayer>
                </a14:imgProps>
              </a:ext>
              <a:ext uri="{28A0092B-C50C-407E-A947-70E740481C1C}">
                <a14:useLocalDpi xmlns:a14="http://schemas.microsoft.com/office/drawing/2010/main" val="0"/>
              </a:ext>
            </a:extLst>
          </a:blip>
          <a:srcRect/>
          <a:stretch>
            <a:fillRect/>
          </a:stretch>
        </p:blipFill>
        <p:spPr bwMode="auto">
          <a:xfrm>
            <a:off x="1066800" y="990600"/>
            <a:ext cx="4580255" cy="2576195"/>
          </a:xfrm>
          <a:prstGeom prst="rect">
            <a:avLst/>
          </a:prstGeom>
          <a:noFill/>
          <a:ln>
            <a:solidFill>
              <a:schemeClr val="tx1"/>
            </a:solidFill>
          </a:ln>
        </p:spPr>
      </p:pic>
      <p:pic>
        <p:nvPicPr>
          <p:cNvPr id="7" name="Picture 6"/>
          <p:cNvPicPr/>
          <p:nvPr/>
        </p:nvPicPr>
        <p:blipFill>
          <a:blip r:embed="rId4"/>
          <a:stretch>
            <a:fillRect/>
          </a:stretch>
        </p:blipFill>
        <p:spPr>
          <a:xfrm>
            <a:off x="1066800" y="3669976"/>
            <a:ext cx="6835775" cy="2349824"/>
          </a:xfrm>
          <a:prstGeom prst="rect">
            <a:avLst/>
          </a:prstGeom>
        </p:spPr>
      </p:pic>
      <p:sp>
        <p:nvSpPr>
          <p:cNvPr id="8" name="TextBox 7"/>
          <p:cNvSpPr txBox="1"/>
          <p:nvPr/>
        </p:nvSpPr>
        <p:spPr>
          <a:xfrm>
            <a:off x="6019800" y="1981200"/>
            <a:ext cx="2438424" cy="369332"/>
          </a:xfrm>
          <a:prstGeom prst="rect">
            <a:avLst/>
          </a:prstGeom>
          <a:noFill/>
        </p:spPr>
        <p:txBody>
          <a:bodyPr wrap="none" rtlCol="0">
            <a:spAutoFit/>
          </a:bodyPr>
          <a:lstStyle/>
          <a:p>
            <a:r>
              <a:rPr lang="en-US" dirty="0"/>
              <a:t>Running the HelloWorld</a:t>
            </a:r>
          </a:p>
        </p:txBody>
      </p:sp>
      <p:sp>
        <p:nvSpPr>
          <p:cNvPr id="3" name="Rectangle 2"/>
          <p:cNvSpPr/>
          <p:nvPr/>
        </p:nvSpPr>
        <p:spPr>
          <a:xfrm>
            <a:off x="3657600" y="4844888"/>
            <a:ext cx="615950" cy="13273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73550" y="4844888"/>
            <a:ext cx="984250" cy="13273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60205" y="6187438"/>
            <a:ext cx="1213345" cy="276999"/>
          </a:xfrm>
          <a:prstGeom prst="rect">
            <a:avLst/>
          </a:prstGeom>
          <a:noFill/>
        </p:spPr>
        <p:txBody>
          <a:bodyPr wrap="none" rtlCol="0">
            <a:spAutoFit/>
          </a:bodyPr>
          <a:lstStyle/>
          <a:p>
            <a:r>
              <a:rPr lang="en-US" sz="1200">
                <a:solidFill>
                  <a:srgbClr val="FF0000"/>
                </a:solidFill>
              </a:rPr>
              <a:t>DDRAM Address</a:t>
            </a:r>
          </a:p>
        </p:txBody>
      </p:sp>
      <p:sp>
        <p:nvSpPr>
          <p:cNvPr id="11" name="TextBox 10"/>
          <p:cNvSpPr txBox="1"/>
          <p:nvPr/>
        </p:nvSpPr>
        <p:spPr>
          <a:xfrm>
            <a:off x="4281170" y="6187438"/>
            <a:ext cx="1003736" cy="276999"/>
          </a:xfrm>
          <a:prstGeom prst="rect">
            <a:avLst/>
          </a:prstGeom>
          <a:noFill/>
        </p:spPr>
        <p:txBody>
          <a:bodyPr wrap="none" rtlCol="0">
            <a:spAutoFit/>
          </a:bodyPr>
          <a:lstStyle/>
          <a:p>
            <a:r>
              <a:rPr lang="en-US" sz="1200">
                <a:solidFill>
                  <a:srgbClr val="FF0000"/>
                </a:solidFill>
              </a:rPr>
              <a:t>DDRAM Data</a:t>
            </a:r>
          </a:p>
        </p:txBody>
      </p:sp>
    </p:spTree>
    <p:extLst>
      <p:ext uri="{BB962C8B-B14F-4D97-AF65-F5344CB8AC3E}">
        <p14:creationId xmlns:p14="http://schemas.microsoft.com/office/powerpoint/2010/main" val="1843106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Time Clock</a:t>
            </a:r>
          </a:p>
        </p:txBody>
      </p:sp>
      <p:sp>
        <p:nvSpPr>
          <p:cNvPr id="3" name="Content Placeholder 2"/>
          <p:cNvSpPr>
            <a:spLocks noGrp="1"/>
          </p:cNvSpPr>
          <p:nvPr>
            <p:ph idx="1"/>
          </p:nvPr>
        </p:nvSpPr>
        <p:spPr>
          <a:xfrm>
            <a:off x="457200" y="990600"/>
            <a:ext cx="3276600" cy="5135563"/>
          </a:xfrm>
        </p:spPr>
        <p:txBody>
          <a:bodyPr>
            <a:normAutofit/>
          </a:bodyPr>
          <a:lstStyle/>
          <a:p>
            <a:r>
              <a:rPr lang="en-US" sz="1600" dirty="0"/>
              <a:t>DS1307 Real Time Clock (RTC)</a:t>
            </a:r>
          </a:p>
          <a:p>
            <a:pPr lvl="1"/>
            <a:r>
              <a:rPr lang="en-US" sz="1400" u="sng" dirty="0">
                <a:hlinkClick r:id="rId2"/>
              </a:rPr>
              <a:t>http://datasheets.maximintegrated.com/en/ds/DS1307.pdf</a:t>
            </a:r>
            <a:endParaRPr lang="en-US" sz="1400" u="sng" dirty="0"/>
          </a:p>
          <a:p>
            <a:pPr lvl="1"/>
            <a:endParaRPr lang="en-US" sz="1400" dirty="0"/>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44</a:t>
            </a:fld>
            <a:endParaRPr lang="en-US" dirty="0"/>
          </a:p>
        </p:txBody>
      </p:sp>
      <p:pic>
        <p:nvPicPr>
          <p:cNvPr id="6" name="Picture 5"/>
          <p:cNvPicPr>
            <a:picLocks noChangeAspect="1"/>
          </p:cNvPicPr>
          <p:nvPr/>
        </p:nvPicPr>
        <p:blipFill>
          <a:blip r:embed="rId3"/>
          <a:stretch>
            <a:fillRect/>
          </a:stretch>
        </p:blipFill>
        <p:spPr>
          <a:xfrm>
            <a:off x="1295400" y="3883043"/>
            <a:ext cx="6155101" cy="2358214"/>
          </a:xfrm>
          <a:prstGeom prst="rect">
            <a:avLst/>
          </a:prstGeom>
        </p:spPr>
      </p:pic>
      <p:pic>
        <p:nvPicPr>
          <p:cNvPr id="7" name="Picture 6"/>
          <p:cNvPicPr>
            <a:picLocks noChangeAspect="1"/>
          </p:cNvPicPr>
          <p:nvPr/>
        </p:nvPicPr>
        <p:blipFill>
          <a:blip r:embed="rId4"/>
          <a:stretch>
            <a:fillRect/>
          </a:stretch>
        </p:blipFill>
        <p:spPr>
          <a:xfrm>
            <a:off x="3749040" y="1005840"/>
            <a:ext cx="5075269" cy="2877203"/>
          </a:xfrm>
          <a:prstGeom prst="rect">
            <a:avLst/>
          </a:prstGeom>
        </p:spPr>
      </p:pic>
      <p:sp>
        <p:nvSpPr>
          <p:cNvPr id="8" name="TextBox 7"/>
          <p:cNvSpPr txBox="1"/>
          <p:nvPr/>
        </p:nvSpPr>
        <p:spPr>
          <a:xfrm>
            <a:off x="2437697" y="3124200"/>
            <a:ext cx="1373005" cy="369332"/>
          </a:xfrm>
          <a:prstGeom prst="rect">
            <a:avLst/>
          </a:prstGeom>
          <a:noFill/>
        </p:spPr>
        <p:txBody>
          <a:bodyPr wrap="none" rtlCol="0">
            <a:spAutoFit/>
          </a:bodyPr>
          <a:lstStyle/>
          <a:p>
            <a:r>
              <a:rPr lang="en-US" dirty="0">
                <a:solidFill>
                  <a:srgbClr val="FF0000"/>
                </a:solidFill>
              </a:rPr>
              <a:t>I</a:t>
            </a:r>
            <a:r>
              <a:rPr lang="en-US" baseline="30000" dirty="0">
                <a:solidFill>
                  <a:srgbClr val="FF0000"/>
                </a:solidFill>
              </a:rPr>
              <a:t>2</a:t>
            </a:r>
            <a:r>
              <a:rPr lang="en-US" dirty="0">
                <a:solidFill>
                  <a:srgbClr val="FF0000"/>
                </a:solidFill>
              </a:rPr>
              <a:t>C Interface</a:t>
            </a:r>
          </a:p>
        </p:txBody>
      </p:sp>
    </p:spTree>
    <p:extLst>
      <p:ext uri="{BB962C8B-B14F-4D97-AF65-F5344CB8AC3E}">
        <p14:creationId xmlns:p14="http://schemas.microsoft.com/office/powerpoint/2010/main" val="2544263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Real Time Clock</a:t>
            </a:r>
          </a:p>
        </p:txBody>
      </p:sp>
      <p:sp>
        <p:nvSpPr>
          <p:cNvPr id="3" name="Content Placeholder 2"/>
          <p:cNvSpPr>
            <a:spLocks noGrp="1"/>
          </p:cNvSpPr>
          <p:nvPr>
            <p:ph idx="1"/>
          </p:nvPr>
        </p:nvSpPr>
        <p:spPr/>
        <p:txBody>
          <a:bodyPr>
            <a:normAutofit/>
          </a:bodyPr>
          <a:lstStyle/>
          <a:p>
            <a:r>
              <a:rPr lang="en-US" sz="1800"/>
              <a:t>Bit 7 of Register 0 is the clock halt (</a:t>
            </a:r>
            <a:r>
              <a:rPr lang="en-US" sz="1800" b="1"/>
              <a:t>CH</a:t>
            </a:r>
            <a:r>
              <a:rPr lang="en-US" sz="1800"/>
              <a:t>) bit. When this bit is set to 1, the oscillator is disabled. When cleared to 0, the oscillator is enabled.</a:t>
            </a:r>
          </a:p>
          <a:p>
            <a:r>
              <a:rPr lang="en-US" sz="1800"/>
              <a:t>On first application of power to the device the time and date registers are typically reset to 01/01/00 01 00:00:00 (MM/DD/YY DOW HH:MM:SS). The </a:t>
            </a:r>
            <a:r>
              <a:rPr lang="en-US" sz="1800" b="1"/>
              <a:t>CH</a:t>
            </a:r>
            <a:r>
              <a:rPr lang="en-US" sz="1800"/>
              <a:t> bit in the seconds register will be set to a 1.</a:t>
            </a:r>
          </a:p>
          <a:p>
            <a:r>
              <a:rPr lang="en-US" sz="1800"/>
              <a:t>The clock can be halted whenever the timekeeping functions are not required, which minimizes current (IBATDR).</a:t>
            </a:r>
          </a:p>
          <a:p>
            <a:endParaRPr lang="en-US" sz="1800"/>
          </a:p>
          <a:p>
            <a:r>
              <a:rPr lang="en-US" sz="1800"/>
              <a:t>We will need to clear the </a:t>
            </a:r>
            <a:r>
              <a:rPr lang="en-US" sz="1800" b="1"/>
              <a:t>CH</a:t>
            </a:r>
            <a:r>
              <a:rPr lang="en-US" sz="1800"/>
              <a:t> bit in the setup() function in our sketches.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45</a:t>
            </a:fld>
            <a:endParaRPr lang="en-US" dirty="0"/>
          </a:p>
        </p:txBody>
      </p:sp>
    </p:spTree>
    <p:extLst>
      <p:ext uri="{BB962C8B-B14F-4D97-AF65-F5344CB8AC3E}">
        <p14:creationId xmlns:p14="http://schemas.microsoft.com/office/powerpoint/2010/main" val="2771547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5149"/>
          <a:stretch/>
        </p:blipFill>
        <p:spPr bwMode="auto">
          <a:xfrm>
            <a:off x="5029200" y="1004495"/>
            <a:ext cx="318462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2737"/>
          <a:stretch/>
        </p:blipFill>
        <p:spPr bwMode="auto">
          <a:xfrm>
            <a:off x="990600" y="1004495"/>
            <a:ext cx="3561235"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err="1"/>
              <a:t>Real_Time_Clock</a:t>
            </a:r>
            <a:r>
              <a:rPr lang="en-US" dirty="0"/>
              <a:t> Sketch</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46</a:t>
            </a:fld>
            <a:endParaRPr lang="en-US" dirty="0"/>
          </a:p>
        </p:txBody>
      </p:sp>
      <p:cxnSp>
        <p:nvCxnSpPr>
          <p:cNvPr id="8" name="Straight Arrow Connector 7"/>
          <p:cNvCxnSpPr/>
          <p:nvPr/>
        </p:nvCxnSpPr>
        <p:spPr>
          <a:xfrm flipH="1" flipV="1">
            <a:off x="2590800" y="4190999"/>
            <a:ext cx="228600" cy="10668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76500" y="5334000"/>
            <a:ext cx="1085554" cy="307777"/>
          </a:xfrm>
          <a:prstGeom prst="rect">
            <a:avLst/>
          </a:prstGeom>
          <a:noFill/>
        </p:spPr>
        <p:txBody>
          <a:bodyPr wrap="none" rtlCol="0">
            <a:spAutoFit/>
          </a:bodyPr>
          <a:lstStyle/>
          <a:p>
            <a:r>
              <a:rPr lang="en-US" sz="1400">
                <a:solidFill>
                  <a:srgbClr val="FF0000"/>
                </a:solidFill>
              </a:rPr>
              <a:t>Bitwise AND</a:t>
            </a:r>
          </a:p>
        </p:txBody>
      </p:sp>
      <p:sp>
        <p:nvSpPr>
          <p:cNvPr id="10" name="TextBox 9"/>
          <p:cNvSpPr txBox="1"/>
          <p:nvPr/>
        </p:nvSpPr>
        <p:spPr>
          <a:xfrm>
            <a:off x="6477000" y="4950024"/>
            <a:ext cx="1564339" cy="307777"/>
          </a:xfrm>
          <a:prstGeom prst="rect">
            <a:avLst/>
          </a:prstGeom>
          <a:noFill/>
        </p:spPr>
        <p:txBody>
          <a:bodyPr wrap="none" rtlCol="0">
            <a:spAutoFit/>
          </a:bodyPr>
          <a:lstStyle/>
          <a:p>
            <a:r>
              <a:rPr lang="en-US" sz="1400">
                <a:solidFill>
                  <a:srgbClr val="FF0000"/>
                </a:solidFill>
              </a:rPr>
              <a:t>Bitwise Operations</a:t>
            </a:r>
          </a:p>
        </p:txBody>
      </p:sp>
    </p:spTree>
    <p:extLst>
      <p:ext uri="{BB962C8B-B14F-4D97-AF65-F5344CB8AC3E}">
        <p14:creationId xmlns:p14="http://schemas.microsoft.com/office/powerpoint/2010/main" val="1562443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RTC Operation</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47</a:t>
            </a:fld>
            <a:endParaRPr lang="en-US" dirty="0"/>
          </a:p>
        </p:txBody>
      </p:sp>
      <p:pic>
        <p:nvPicPr>
          <p:cNvPr id="6" name="Picture 5"/>
          <p:cNvPicPr/>
          <p:nvPr/>
        </p:nvPicPr>
        <p:blipFill>
          <a:blip r:embed="rId2"/>
          <a:stretch>
            <a:fillRect/>
          </a:stretch>
        </p:blipFill>
        <p:spPr>
          <a:xfrm>
            <a:off x="926465" y="989330"/>
            <a:ext cx="3108325" cy="2371725"/>
          </a:xfrm>
          <a:prstGeom prst="rect">
            <a:avLst/>
          </a:prstGeom>
        </p:spPr>
      </p:pic>
      <p:pic>
        <p:nvPicPr>
          <p:cNvPr id="7" name="Picture 6"/>
          <p:cNvPicPr/>
          <p:nvPr/>
        </p:nvPicPr>
        <p:blipFill>
          <a:blip r:embed="rId3"/>
          <a:stretch>
            <a:fillRect/>
          </a:stretch>
        </p:blipFill>
        <p:spPr>
          <a:xfrm>
            <a:off x="934085" y="3438525"/>
            <a:ext cx="6685915" cy="2842895"/>
          </a:xfrm>
          <a:prstGeom prst="rect">
            <a:avLst/>
          </a:prstGeom>
        </p:spPr>
      </p:pic>
      <p:sp>
        <p:nvSpPr>
          <p:cNvPr id="8" name="TextBox 7"/>
          <p:cNvSpPr txBox="1"/>
          <p:nvPr/>
        </p:nvSpPr>
        <p:spPr>
          <a:xfrm>
            <a:off x="4114800" y="1484778"/>
            <a:ext cx="4090735" cy="646331"/>
          </a:xfrm>
          <a:prstGeom prst="rect">
            <a:avLst/>
          </a:prstGeom>
          <a:noFill/>
        </p:spPr>
        <p:txBody>
          <a:bodyPr wrap="none" rtlCol="0">
            <a:spAutoFit/>
          </a:bodyPr>
          <a:lstStyle/>
          <a:p>
            <a:r>
              <a:rPr lang="en-US" dirty="0"/>
              <a:t>Current time displayed on </a:t>
            </a:r>
          </a:p>
          <a:p>
            <a:r>
              <a:rPr lang="en-US" dirty="0"/>
              <a:t>serial console.  Updated once per second.</a:t>
            </a:r>
          </a:p>
        </p:txBody>
      </p:sp>
      <p:sp>
        <p:nvSpPr>
          <p:cNvPr id="9" name="TextBox 8"/>
          <p:cNvSpPr txBox="1"/>
          <p:nvPr/>
        </p:nvSpPr>
        <p:spPr>
          <a:xfrm>
            <a:off x="4951705" y="2714724"/>
            <a:ext cx="2822568" cy="646331"/>
          </a:xfrm>
          <a:prstGeom prst="rect">
            <a:avLst/>
          </a:prstGeom>
          <a:noFill/>
        </p:spPr>
        <p:txBody>
          <a:bodyPr wrap="none" rtlCol="0">
            <a:spAutoFit/>
          </a:bodyPr>
          <a:lstStyle/>
          <a:p>
            <a:r>
              <a:rPr lang="en-US" dirty="0"/>
              <a:t>Bit patterns contain current </a:t>
            </a:r>
          </a:p>
          <a:p>
            <a:r>
              <a:rPr lang="en-US" dirty="0"/>
              <a:t>Date and time information.</a:t>
            </a:r>
          </a:p>
        </p:txBody>
      </p:sp>
    </p:spTree>
    <p:extLst>
      <p:ext uri="{BB962C8B-B14F-4D97-AF65-F5344CB8AC3E}">
        <p14:creationId xmlns:p14="http://schemas.microsoft.com/office/powerpoint/2010/main" val="1137441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Integrating the LCD and RTC</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48</a:t>
            </a:fld>
            <a:endParaRPr lang="en-US" dirty="0"/>
          </a:p>
        </p:txBody>
      </p:sp>
      <p:pic>
        <p:nvPicPr>
          <p:cNvPr id="6" name="Picture 5" descr="C:\Users\Allan\AppData\Local\Temp\WPDNSE\{014A00F1-0172-0180-8701-770185011701}\20150924_102823.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143000"/>
            <a:ext cx="7696200" cy="4724400"/>
          </a:xfrm>
          <a:prstGeom prst="rect">
            <a:avLst/>
          </a:prstGeom>
          <a:noFill/>
          <a:ln>
            <a:noFill/>
          </a:ln>
        </p:spPr>
      </p:pic>
    </p:spTree>
    <p:extLst>
      <p:ext uri="{BB962C8B-B14F-4D97-AF65-F5344CB8AC3E}">
        <p14:creationId xmlns:p14="http://schemas.microsoft.com/office/powerpoint/2010/main" val="2333048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3F8B-3B75-43A0-AFD2-E79947481725}"/>
              </a:ext>
            </a:extLst>
          </p:cNvPr>
          <p:cNvSpPr>
            <a:spLocks noGrp="1"/>
          </p:cNvSpPr>
          <p:nvPr>
            <p:ph type="title"/>
          </p:nvPr>
        </p:nvSpPr>
        <p:spPr/>
        <p:txBody>
          <a:bodyPr/>
          <a:lstStyle/>
          <a:p>
            <a:r>
              <a:rPr lang="en-US" dirty="0"/>
              <a:t>Lab#3</a:t>
            </a:r>
          </a:p>
        </p:txBody>
      </p:sp>
      <p:sp>
        <p:nvSpPr>
          <p:cNvPr id="3" name="Content Placeholder 2">
            <a:extLst>
              <a:ext uri="{FF2B5EF4-FFF2-40B4-BE49-F238E27FC236}">
                <a16:creationId xmlns:a16="http://schemas.microsoft.com/office/drawing/2014/main" id="{8C91473D-9384-43E6-AC5F-7BBF6B0E3068}"/>
              </a:ext>
            </a:extLst>
          </p:cNvPr>
          <p:cNvSpPr>
            <a:spLocks noGrp="1"/>
          </p:cNvSpPr>
          <p:nvPr>
            <p:ph idx="1"/>
          </p:nvPr>
        </p:nvSpPr>
        <p:spPr/>
        <p:txBody>
          <a:bodyPr/>
          <a:lstStyle/>
          <a:p>
            <a:r>
              <a:rPr lang="en-US" dirty="0"/>
              <a:t>Lab Overview</a:t>
            </a:r>
          </a:p>
          <a:p>
            <a:pPr marL="0" indent="0">
              <a:buNone/>
            </a:pPr>
            <a:r>
              <a:rPr lang="en-US" sz="1400" dirty="0"/>
              <a:t>In this lab, students will learn how to interface the Arduino UNO with an LCD display, and a Real-Time Clock IC.  The two additional components will be used to create a digital clock that displays the time and date.</a:t>
            </a:r>
          </a:p>
          <a:p>
            <a:r>
              <a:rPr lang="en-US" dirty="0"/>
              <a:t>Required Work</a:t>
            </a:r>
          </a:p>
          <a:p>
            <a:pPr marL="0" indent="0">
              <a:buNone/>
            </a:pPr>
            <a:r>
              <a:rPr lang="en-US" sz="1400" u="sng" dirty="0"/>
              <a:t>Part 1:  Liquid Crystal Display (LCD)</a:t>
            </a:r>
          </a:p>
          <a:p>
            <a:pPr marL="0" indent="0">
              <a:buNone/>
            </a:pPr>
            <a:r>
              <a:rPr lang="en-US" sz="1400" dirty="0"/>
              <a:t>Technical information about the LCD can be found at https://www.sparkfun.com/products/709.  The best resource is the Extended Data Sheet.</a:t>
            </a:r>
          </a:p>
          <a:p>
            <a:pPr marL="0" indent="0">
              <a:buNone/>
            </a:pPr>
            <a:r>
              <a:rPr lang="en-US" sz="1400" dirty="0"/>
              <a:t>Connect the LCD and potentiometer as shown:</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Load the example sketch called HelloWorld (File&gt;Examples&gt;HelloWorld).  You should see something like the following figure.  Make sure to adjust the potentiometer to set the LCD contrast so that the display is visible.</a:t>
            </a:r>
          </a:p>
          <a:p>
            <a:pPr marL="0" indent="0">
              <a:buNone/>
            </a:pPr>
            <a:endParaRPr lang="en-US" sz="1400" dirty="0"/>
          </a:p>
          <a:p>
            <a:pPr marL="0" indent="0">
              <a:buNone/>
            </a:pPr>
            <a:endParaRPr lang="en-US" sz="1400" dirty="0"/>
          </a:p>
          <a:p>
            <a:endParaRPr lang="en-US" dirty="0"/>
          </a:p>
        </p:txBody>
      </p:sp>
      <p:sp>
        <p:nvSpPr>
          <p:cNvPr id="4" name="Footer Placeholder 3">
            <a:extLst>
              <a:ext uri="{FF2B5EF4-FFF2-40B4-BE49-F238E27FC236}">
                <a16:creationId xmlns:a16="http://schemas.microsoft.com/office/drawing/2014/main" id="{548D62F1-7236-4BA5-9BB7-7DB29109B700}"/>
              </a:ext>
            </a:extLst>
          </p:cNvPr>
          <p:cNvSpPr>
            <a:spLocks noGrp="1"/>
          </p:cNvSpPr>
          <p:nvPr>
            <p:ph type="ftr" sz="quarter" idx="11"/>
          </p:nvPr>
        </p:nvSpPr>
        <p:spPr/>
        <p:txBody>
          <a:bodyPr/>
          <a:lstStyle/>
          <a:p>
            <a:r>
              <a:rPr lang="en-US"/>
              <a:t>EE333 - Fall 2021</a:t>
            </a:r>
            <a:endParaRPr lang="en-US" dirty="0"/>
          </a:p>
        </p:txBody>
      </p:sp>
      <p:sp>
        <p:nvSpPr>
          <p:cNvPr id="5" name="Slide Number Placeholder 4">
            <a:extLst>
              <a:ext uri="{FF2B5EF4-FFF2-40B4-BE49-F238E27FC236}">
                <a16:creationId xmlns:a16="http://schemas.microsoft.com/office/drawing/2014/main" id="{93A38C96-742A-486A-97AA-8683E6F5FFBB}"/>
              </a:ext>
            </a:extLst>
          </p:cNvPr>
          <p:cNvSpPr>
            <a:spLocks noGrp="1"/>
          </p:cNvSpPr>
          <p:nvPr>
            <p:ph type="sldNum" sz="quarter" idx="12"/>
          </p:nvPr>
        </p:nvSpPr>
        <p:spPr/>
        <p:txBody>
          <a:bodyPr/>
          <a:lstStyle/>
          <a:p>
            <a:fld id="{7F5B2EBE-6A3A-46EC-8286-7551010F4679}" type="slidenum">
              <a:rPr lang="en-US" smtClean="0"/>
              <a:t>49</a:t>
            </a:fld>
            <a:endParaRPr lang="en-US" dirty="0"/>
          </a:p>
        </p:txBody>
      </p:sp>
      <p:pic>
        <p:nvPicPr>
          <p:cNvPr id="24" name="Picture 23" descr="Basic 16x2 Character LCD - White on Black 5V">
            <a:extLst>
              <a:ext uri="{FF2B5EF4-FFF2-40B4-BE49-F238E27FC236}">
                <a16:creationId xmlns:a16="http://schemas.microsoft.com/office/drawing/2014/main" id="{F86860EA-DCFF-4561-89F1-0E3CDDCE522A}"/>
              </a:ext>
            </a:extLst>
          </p:cNvPr>
          <p:cNvPicPr/>
          <p:nvPr/>
        </p:nvPicPr>
        <p:blipFill rotWithShape="1">
          <a:blip r:embed="rId2">
            <a:extLst>
              <a:ext uri="{28A0092B-C50C-407E-A947-70E740481C1C}">
                <a14:useLocalDpi xmlns:a14="http://schemas.microsoft.com/office/drawing/2010/main" val="0"/>
              </a:ext>
            </a:extLst>
          </a:blip>
          <a:srcRect t="26788" b="26785"/>
          <a:stretch/>
        </p:blipFill>
        <p:spPr bwMode="auto">
          <a:xfrm>
            <a:off x="4490085" y="3691890"/>
            <a:ext cx="3432810" cy="1630680"/>
          </a:xfrm>
          <a:prstGeom prst="rect">
            <a:avLst/>
          </a:prstGeom>
          <a:noFill/>
          <a:ln>
            <a:noFill/>
          </a:ln>
          <a:extLst>
            <a:ext uri="{53640926-AAD7-44D8-BBD7-CCE9431645EC}">
              <a14:shadowObscured xmlns:a14="http://schemas.microsoft.com/office/drawing/2010/main"/>
            </a:ext>
          </a:extLst>
        </p:spPr>
      </p:pic>
      <p:pic>
        <p:nvPicPr>
          <p:cNvPr id="25" name="Picture 24">
            <a:extLst>
              <a:ext uri="{FF2B5EF4-FFF2-40B4-BE49-F238E27FC236}">
                <a16:creationId xmlns:a16="http://schemas.microsoft.com/office/drawing/2014/main" id="{B6BBA95E-FDA4-4334-A8F7-41F21FEAB55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0600" y="3276600"/>
            <a:ext cx="3399790" cy="2360295"/>
          </a:xfrm>
          <a:prstGeom prst="rect">
            <a:avLst/>
          </a:prstGeom>
          <a:noFill/>
          <a:ln>
            <a:noFill/>
          </a:ln>
        </p:spPr>
      </p:pic>
    </p:spTree>
    <p:extLst>
      <p:ext uri="{BB962C8B-B14F-4D97-AF65-F5344CB8AC3E}">
        <p14:creationId xmlns:p14="http://schemas.microsoft.com/office/powerpoint/2010/main" val="146283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Physical Connections</a:t>
            </a:r>
          </a:p>
        </p:txBody>
      </p:sp>
      <p:sp>
        <p:nvSpPr>
          <p:cNvPr id="3" name="Content Placeholder 2"/>
          <p:cNvSpPr>
            <a:spLocks noGrp="1"/>
          </p:cNvSpPr>
          <p:nvPr>
            <p:ph idx="1"/>
          </p:nvPr>
        </p:nvSpPr>
        <p:spPr/>
        <p:txBody>
          <a:bodyPr/>
          <a:lstStyle/>
          <a:p>
            <a:r>
              <a:rPr lang="en-US" dirty="0"/>
              <a:t>Arduino Connections</a:t>
            </a:r>
          </a:p>
          <a:p>
            <a:pPr lvl="1"/>
            <a:r>
              <a:rPr lang="en-US" dirty="0"/>
              <a:t>MOSI </a:t>
            </a:r>
            <a:r>
              <a:rPr lang="en-US"/>
              <a:t>pin 11	-&gt;	SI</a:t>
            </a:r>
            <a:endParaRPr lang="en-US" dirty="0"/>
          </a:p>
          <a:p>
            <a:pPr lvl="1"/>
            <a:r>
              <a:rPr lang="en-US" dirty="0"/>
              <a:t>MISO </a:t>
            </a:r>
            <a:r>
              <a:rPr lang="en-US"/>
              <a:t>pin 12	-&gt;	SO</a:t>
            </a:r>
            <a:endParaRPr lang="en-US" dirty="0"/>
          </a:p>
          <a:p>
            <a:pPr lvl="1"/>
            <a:r>
              <a:rPr lang="en-US" dirty="0"/>
              <a:t>SCK </a:t>
            </a:r>
            <a:r>
              <a:rPr lang="en-US"/>
              <a:t>pin 13		-&gt;	SCK</a:t>
            </a:r>
            <a:endParaRPr lang="en-US" dirty="0"/>
          </a:p>
          <a:p>
            <a:pPr lvl="1"/>
            <a:r>
              <a:rPr lang="en-US" dirty="0"/>
              <a:t>SS </a:t>
            </a:r>
            <a:r>
              <a:rPr lang="en-US"/>
              <a:t>pin 10		-&gt;	/CS</a:t>
            </a:r>
            <a:endParaRPr lang="en-US" dirty="0"/>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5</a:t>
            </a:fld>
            <a:endParaRPr lang="en-US" dirty="0"/>
          </a:p>
        </p:txBody>
      </p:sp>
      <p:pic>
        <p:nvPicPr>
          <p:cNvPr id="6" name="Picture 5"/>
          <p:cNvPicPr>
            <a:picLocks noChangeAspect="1"/>
          </p:cNvPicPr>
          <p:nvPr/>
        </p:nvPicPr>
        <p:blipFill>
          <a:blip r:embed="rId2"/>
          <a:stretch>
            <a:fillRect/>
          </a:stretch>
        </p:blipFill>
        <p:spPr>
          <a:xfrm>
            <a:off x="5045161" y="3108413"/>
            <a:ext cx="3352800" cy="2873200"/>
          </a:xfrm>
          <a:prstGeom prst="rect">
            <a:avLst/>
          </a:prstGeom>
        </p:spPr>
      </p:pic>
      <p:sp>
        <p:nvSpPr>
          <p:cNvPr id="8" name="Rectangle 7"/>
          <p:cNvSpPr/>
          <p:nvPr/>
        </p:nvSpPr>
        <p:spPr>
          <a:xfrm>
            <a:off x="5382348" y="2895600"/>
            <a:ext cx="2678426" cy="369332"/>
          </a:xfrm>
          <a:prstGeom prst="rect">
            <a:avLst/>
          </a:prstGeom>
        </p:spPr>
        <p:txBody>
          <a:bodyPr wrap="none">
            <a:spAutoFit/>
          </a:bodyPr>
          <a:lstStyle/>
          <a:p>
            <a:pPr lvl="1"/>
            <a:r>
              <a:rPr lang="en-US" dirty="0" err="1"/>
              <a:t>MicroChip</a:t>
            </a:r>
            <a:r>
              <a:rPr lang="en-US" dirty="0"/>
              <a:t> MCP23S08</a:t>
            </a:r>
          </a:p>
        </p:txBody>
      </p:sp>
      <p:sp>
        <p:nvSpPr>
          <p:cNvPr id="9" name="Rectangle 8"/>
          <p:cNvSpPr/>
          <p:nvPr/>
        </p:nvSpPr>
        <p:spPr>
          <a:xfrm>
            <a:off x="5486400" y="6099294"/>
            <a:ext cx="3003386" cy="369332"/>
          </a:xfrm>
          <a:prstGeom prst="rect">
            <a:avLst/>
          </a:prstGeom>
        </p:spPr>
        <p:txBody>
          <a:bodyPr wrap="none">
            <a:spAutoFit/>
          </a:bodyPr>
          <a:lstStyle/>
          <a:p>
            <a:r>
              <a:rPr lang="en-US" dirty="0"/>
              <a:t>IC I/O EXPANDER SPI 8B 18DIP</a:t>
            </a:r>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97" b="11935"/>
          <a:stretch/>
        </p:blipFill>
        <p:spPr bwMode="auto">
          <a:xfrm>
            <a:off x="381000" y="2895600"/>
            <a:ext cx="4419600" cy="3388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9611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1334-351E-4639-BBE4-9DF4AA64995A}"/>
              </a:ext>
            </a:extLst>
          </p:cNvPr>
          <p:cNvSpPr>
            <a:spLocks noGrp="1"/>
          </p:cNvSpPr>
          <p:nvPr>
            <p:ph type="title"/>
          </p:nvPr>
        </p:nvSpPr>
        <p:spPr/>
        <p:txBody>
          <a:bodyPr/>
          <a:lstStyle/>
          <a:p>
            <a:r>
              <a:rPr lang="en-US" dirty="0"/>
              <a:t>Lab#3</a:t>
            </a:r>
          </a:p>
        </p:txBody>
      </p:sp>
      <p:sp>
        <p:nvSpPr>
          <p:cNvPr id="3" name="Content Placeholder 2">
            <a:extLst>
              <a:ext uri="{FF2B5EF4-FFF2-40B4-BE49-F238E27FC236}">
                <a16:creationId xmlns:a16="http://schemas.microsoft.com/office/drawing/2014/main" id="{EA20DB2A-C9F6-4316-BC3E-ED9D986162CC}"/>
              </a:ext>
            </a:extLst>
          </p:cNvPr>
          <p:cNvSpPr>
            <a:spLocks noGrp="1"/>
          </p:cNvSpPr>
          <p:nvPr>
            <p:ph idx="1"/>
          </p:nvPr>
        </p:nvSpPr>
        <p:spPr/>
        <p:txBody>
          <a:bodyPr>
            <a:normAutofit/>
          </a:bodyPr>
          <a:lstStyle/>
          <a:p>
            <a:pPr marL="0" indent="0">
              <a:buNone/>
            </a:pPr>
            <a:r>
              <a:rPr lang="en-US" sz="1400" dirty="0"/>
              <a:t>The number that is incrementing in the second row is the number of seconds that the microcontroller has been running since the reset was asserted.</a:t>
            </a:r>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endParaRPr lang="en-US" sz="1400" dirty="0"/>
          </a:p>
          <a:p>
            <a:pPr marL="0" indent="0">
              <a:buNone/>
            </a:pPr>
            <a:r>
              <a:rPr lang="en-US" sz="1400" dirty="0"/>
              <a:t>Next, connect the signals called RS, E, D4-D7 to a logic analyzer.  You should get a set of signals that looks like the following figure.</a:t>
            </a:r>
          </a:p>
          <a:p>
            <a:pPr marL="0" indent="0">
              <a:buNone/>
            </a:pPr>
            <a:endParaRPr lang="en-US" sz="1400" dirty="0"/>
          </a:p>
        </p:txBody>
      </p:sp>
      <p:sp>
        <p:nvSpPr>
          <p:cNvPr id="4" name="Footer Placeholder 3">
            <a:extLst>
              <a:ext uri="{FF2B5EF4-FFF2-40B4-BE49-F238E27FC236}">
                <a16:creationId xmlns:a16="http://schemas.microsoft.com/office/drawing/2014/main" id="{B2958275-E17D-4825-AC4B-A34B7019F092}"/>
              </a:ext>
            </a:extLst>
          </p:cNvPr>
          <p:cNvSpPr>
            <a:spLocks noGrp="1"/>
          </p:cNvSpPr>
          <p:nvPr>
            <p:ph type="ftr" sz="quarter" idx="11"/>
          </p:nvPr>
        </p:nvSpPr>
        <p:spPr/>
        <p:txBody>
          <a:bodyPr/>
          <a:lstStyle/>
          <a:p>
            <a:r>
              <a:rPr lang="en-US"/>
              <a:t>EE333 - Fall 2021</a:t>
            </a:r>
            <a:endParaRPr lang="en-US" dirty="0"/>
          </a:p>
        </p:txBody>
      </p:sp>
      <p:sp>
        <p:nvSpPr>
          <p:cNvPr id="5" name="Slide Number Placeholder 4">
            <a:extLst>
              <a:ext uri="{FF2B5EF4-FFF2-40B4-BE49-F238E27FC236}">
                <a16:creationId xmlns:a16="http://schemas.microsoft.com/office/drawing/2014/main" id="{7E780096-D078-41A7-B666-C92F3DE08374}"/>
              </a:ext>
            </a:extLst>
          </p:cNvPr>
          <p:cNvSpPr>
            <a:spLocks noGrp="1"/>
          </p:cNvSpPr>
          <p:nvPr>
            <p:ph type="sldNum" sz="quarter" idx="12"/>
          </p:nvPr>
        </p:nvSpPr>
        <p:spPr/>
        <p:txBody>
          <a:bodyPr/>
          <a:lstStyle/>
          <a:p>
            <a:fld id="{7F5B2EBE-6A3A-46EC-8286-7551010F4679}" type="slidenum">
              <a:rPr lang="en-US" smtClean="0"/>
              <a:t>50</a:t>
            </a:fld>
            <a:endParaRPr lang="en-US" dirty="0"/>
          </a:p>
        </p:txBody>
      </p:sp>
      <p:pic>
        <p:nvPicPr>
          <p:cNvPr id="6" name="Picture 5" descr="C:\Users\Allan\AppData\Local\Temp\WPDNSE\{014A00F1-0172-0180-8701-770185011701}\20150922_235520.jpg">
            <a:extLst>
              <a:ext uri="{FF2B5EF4-FFF2-40B4-BE49-F238E27FC236}">
                <a16:creationId xmlns:a16="http://schemas.microsoft.com/office/drawing/2014/main" id="{E220E813-97BB-42D8-B0FE-7EAF3E63C0D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0145" y="1397000"/>
            <a:ext cx="4580255" cy="2576195"/>
          </a:xfrm>
          <a:prstGeom prst="rect">
            <a:avLst/>
          </a:prstGeom>
          <a:noFill/>
          <a:ln>
            <a:noFill/>
          </a:ln>
        </p:spPr>
      </p:pic>
      <p:pic>
        <p:nvPicPr>
          <p:cNvPr id="7" name="Picture 6">
            <a:extLst>
              <a:ext uri="{FF2B5EF4-FFF2-40B4-BE49-F238E27FC236}">
                <a16:creationId xmlns:a16="http://schemas.microsoft.com/office/drawing/2014/main" id="{9B60FF2A-9574-418E-8DE3-5D1EDD535DF7}"/>
              </a:ext>
            </a:extLst>
          </p:cNvPr>
          <p:cNvPicPr/>
          <p:nvPr/>
        </p:nvPicPr>
        <p:blipFill>
          <a:blip r:embed="rId3"/>
          <a:stretch>
            <a:fillRect/>
          </a:stretch>
        </p:blipFill>
        <p:spPr>
          <a:xfrm>
            <a:off x="2209800" y="4328795"/>
            <a:ext cx="6096000" cy="1873568"/>
          </a:xfrm>
          <a:prstGeom prst="rect">
            <a:avLst/>
          </a:prstGeom>
        </p:spPr>
      </p:pic>
    </p:spTree>
    <p:extLst>
      <p:ext uri="{BB962C8B-B14F-4D97-AF65-F5344CB8AC3E}">
        <p14:creationId xmlns:p14="http://schemas.microsoft.com/office/powerpoint/2010/main" val="1560649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B133-BB68-435A-A0FC-2929DD213BD3}"/>
              </a:ext>
            </a:extLst>
          </p:cNvPr>
          <p:cNvSpPr>
            <a:spLocks noGrp="1"/>
          </p:cNvSpPr>
          <p:nvPr>
            <p:ph type="title"/>
          </p:nvPr>
        </p:nvSpPr>
        <p:spPr/>
        <p:txBody>
          <a:bodyPr/>
          <a:lstStyle/>
          <a:p>
            <a:r>
              <a:rPr lang="en-US" dirty="0"/>
              <a:t>Lab#3</a:t>
            </a:r>
          </a:p>
        </p:txBody>
      </p:sp>
      <p:sp>
        <p:nvSpPr>
          <p:cNvPr id="3" name="Content Placeholder 2">
            <a:extLst>
              <a:ext uri="{FF2B5EF4-FFF2-40B4-BE49-F238E27FC236}">
                <a16:creationId xmlns:a16="http://schemas.microsoft.com/office/drawing/2014/main" id="{BCAC90D7-1AA7-451F-9962-1F2BAAF142E2}"/>
              </a:ext>
            </a:extLst>
          </p:cNvPr>
          <p:cNvSpPr>
            <a:spLocks noGrp="1"/>
          </p:cNvSpPr>
          <p:nvPr>
            <p:ph idx="1"/>
          </p:nvPr>
        </p:nvSpPr>
        <p:spPr/>
        <p:txBody>
          <a:bodyPr>
            <a:normAutofit/>
          </a:bodyPr>
          <a:lstStyle/>
          <a:p>
            <a:pPr marL="0" indent="0">
              <a:buNone/>
            </a:pPr>
            <a:r>
              <a:rPr lang="en-US" sz="1400" dirty="0"/>
              <a:t>The microcontroller writes character data to LCD internal memory over a 4-bit parallel bus.  Read the datasheet for the LCD and describe how the microcontroller code in the sketch is creating the display.  Relate the commands in the sketch to the signals you observe on the logic analyzer.</a:t>
            </a:r>
          </a:p>
          <a:p>
            <a:pPr marL="0" indent="0">
              <a:buNone/>
            </a:pPr>
            <a:endParaRPr lang="en-US" sz="1400" dirty="0"/>
          </a:p>
          <a:p>
            <a:pPr marL="0" indent="0">
              <a:buNone/>
            </a:pPr>
            <a:r>
              <a:rPr lang="en-US" sz="1400" u="sng" dirty="0"/>
              <a:t>Part 2:  Real Time Clock (RTC)</a:t>
            </a:r>
          </a:p>
          <a:p>
            <a:pPr marL="0" indent="0">
              <a:buNone/>
            </a:pPr>
            <a:endParaRPr lang="en-US" sz="1400" dirty="0"/>
          </a:p>
          <a:p>
            <a:pPr marL="0" indent="0">
              <a:buNone/>
            </a:pPr>
            <a:r>
              <a:rPr lang="en-US" sz="1400" dirty="0"/>
              <a:t>The datasheet for the DS1307 RTC can be found here </a:t>
            </a:r>
            <a:r>
              <a:rPr lang="en-US" sz="1400" dirty="0">
                <a:hlinkClick r:id="rId2"/>
              </a:rPr>
              <a:t>http://datasheets.maximintegrated.com/en/ds/DS1307.pdf</a:t>
            </a:r>
            <a:endParaRPr lang="en-US" sz="1400" dirty="0"/>
          </a:p>
          <a:p>
            <a:pPr marL="0" indent="0">
              <a:buNone/>
            </a:pPr>
            <a:endParaRPr lang="en-US" sz="1400" dirty="0"/>
          </a:p>
          <a:p>
            <a:pPr marL="0" indent="0">
              <a:buNone/>
            </a:pPr>
            <a:r>
              <a:rPr lang="en-US" sz="1400" dirty="0"/>
              <a:t>Place the RTC into your breadboard and connect the 32.768 kHz crystal across the X1 and X2 pins.  Connect 5V and ground to the chip.  Finally, connect the I2C SCL and SDA pins from the microcontroller to the RTC.  Connect the RTC </a:t>
            </a:r>
            <a:r>
              <a:rPr lang="en-US" sz="1400" dirty="0" err="1"/>
              <a:t>Vbat</a:t>
            </a:r>
            <a:r>
              <a:rPr lang="en-US" sz="1400" dirty="0"/>
              <a:t> pin to ground.</a:t>
            </a:r>
          </a:p>
          <a:p>
            <a:pPr marL="0" indent="0">
              <a:buNone/>
            </a:pPr>
            <a:endParaRPr lang="en-US" sz="1400" dirty="0"/>
          </a:p>
          <a:p>
            <a:pPr marL="0" indent="0">
              <a:buNone/>
            </a:pPr>
            <a:r>
              <a:rPr lang="en-US" sz="1400" dirty="0"/>
              <a:t>Download the sketch called </a:t>
            </a:r>
            <a:r>
              <a:rPr lang="en-US" sz="1400" dirty="0" err="1"/>
              <a:t>Real_Time_Clock</a:t>
            </a:r>
            <a:r>
              <a:rPr lang="en-US" sz="1400" dirty="0"/>
              <a:t> from Canvas.  Load the sketch into the microcontroller.  You should see an output on the Serial Monitor that looks like the following:</a:t>
            </a:r>
          </a:p>
          <a:p>
            <a:pPr marL="0" indent="0">
              <a:buNone/>
            </a:pPr>
            <a:endParaRPr lang="en-US" sz="1400" dirty="0"/>
          </a:p>
        </p:txBody>
      </p:sp>
      <p:sp>
        <p:nvSpPr>
          <p:cNvPr id="4" name="Footer Placeholder 3">
            <a:extLst>
              <a:ext uri="{FF2B5EF4-FFF2-40B4-BE49-F238E27FC236}">
                <a16:creationId xmlns:a16="http://schemas.microsoft.com/office/drawing/2014/main" id="{AFA09A71-DFC0-453F-B2AF-1F6BC34DD2DC}"/>
              </a:ext>
            </a:extLst>
          </p:cNvPr>
          <p:cNvSpPr>
            <a:spLocks noGrp="1"/>
          </p:cNvSpPr>
          <p:nvPr>
            <p:ph type="ftr" sz="quarter" idx="11"/>
          </p:nvPr>
        </p:nvSpPr>
        <p:spPr/>
        <p:txBody>
          <a:bodyPr/>
          <a:lstStyle/>
          <a:p>
            <a:r>
              <a:rPr lang="en-US"/>
              <a:t>EE333 - Fall 2021</a:t>
            </a:r>
            <a:endParaRPr lang="en-US" dirty="0"/>
          </a:p>
        </p:txBody>
      </p:sp>
      <p:sp>
        <p:nvSpPr>
          <p:cNvPr id="5" name="Slide Number Placeholder 4">
            <a:extLst>
              <a:ext uri="{FF2B5EF4-FFF2-40B4-BE49-F238E27FC236}">
                <a16:creationId xmlns:a16="http://schemas.microsoft.com/office/drawing/2014/main" id="{B10FBAC0-33C6-482A-B720-FF3A9664FBA7}"/>
              </a:ext>
            </a:extLst>
          </p:cNvPr>
          <p:cNvSpPr>
            <a:spLocks noGrp="1"/>
          </p:cNvSpPr>
          <p:nvPr>
            <p:ph type="sldNum" sz="quarter" idx="12"/>
          </p:nvPr>
        </p:nvSpPr>
        <p:spPr/>
        <p:txBody>
          <a:bodyPr/>
          <a:lstStyle/>
          <a:p>
            <a:fld id="{7F5B2EBE-6A3A-46EC-8286-7551010F4679}" type="slidenum">
              <a:rPr lang="en-US" smtClean="0"/>
              <a:t>51</a:t>
            </a:fld>
            <a:endParaRPr lang="en-US" dirty="0"/>
          </a:p>
        </p:txBody>
      </p:sp>
      <p:pic>
        <p:nvPicPr>
          <p:cNvPr id="6" name="Picture 5">
            <a:extLst>
              <a:ext uri="{FF2B5EF4-FFF2-40B4-BE49-F238E27FC236}">
                <a16:creationId xmlns:a16="http://schemas.microsoft.com/office/drawing/2014/main" id="{E231D601-F4C2-45CF-A198-39B252EBA6A8}"/>
              </a:ext>
            </a:extLst>
          </p:cNvPr>
          <p:cNvPicPr/>
          <p:nvPr/>
        </p:nvPicPr>
        <p:blipFill>
          <a:blip r:embed="rId3"/>
          <a:stretch>
            <a:fillRect/>
          </a:stretch>
        </p:blipFill>
        <p:spPr>
          <a:xfrm>
            <a:off x="5334000" y="4738687"/>
            <a:ext cx="2651125" cy="1784350"/>
          </a:xfrm>
          <a:prstGeom prst="rect">
            <a:avLst/>
          </a:prstGeom>
        </p:spPr>
      </p:pic>
    </p:spTree>
    <p:extLst>
      <p:ext uri="{BB962C8B-B14F-4D97-AF65-F5344CB8AC3E}">
        <p14:creationId xmlns:p14="http://schemas.microsoft.com/office/powerpoint/2010/main" val="880193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6E403-735C-4492-98A8-1DE9FCD03F2F}"/>
              </a:ext>
            </a:extLst>
          </p:cNvPr>
          <p:cNvSpPr>
            <a:spLocks noGrp="1"/>
          </p:cNvSpPr>
          <p:nvPr>
            <p:ph type="title"/>
          </p:nvPr>
        </p:nvSpPr>
        <p:spPr/>
        <p:txBody>
          <a:bodyPr/>
          <a:lstStyle/>
          <a:p>
            <a:r>
              <a:rPr lang="en-US" dirty="0"/>
              <a:t>Lab#3</a:t>
            </a:r>
          </a:p>
        </p:txBody>
      </p:sp>
      <p:sp>
        <p:nvSpPr>
          <p:cNvPr id="3" name="Content Placeholder 2">
            <a:extLst>
              <a:ext uri="{FF2B5EF4-FFF2-40B4-BE49-F238E27FC236}">
                <a16:creationId xmlns:a16="http://schemas.microsoft.com/office/drawing/2014/main" id="{800F24A4-0A7C-4346-BD2F-9CC8B2EECDA3}"/>
              </a:ext>
            </a:extLst>
          </p:cNvPr>
          <p:cNvSpPr>
            <a:spLocks noGrp="1"/>
          </p:cNvSpPr>
          <p:nvPr>
            <p:ph idx="1"/>
          </p:nvPr>
        </p:nvSpPr>
        <p:spPr/>
        <p:txBody>
          <a:bodyPr>
            <a:normAutofit fontScale="92500" lnSpcReduction="20000"/>
          </a:bodyPr>
          <a:lstStyle/>
          <a:p>
            <a:pPr marL="0" indent="0">
              <a:buNone/>
            </a:pPr>
            <a:r>
              <a:rPr lang="en-US" sz="1500" dirty="0"/>
              <a:t>If the sketch does not work, check your connections.</a:t>
            </a:r>
          </a:p>
          <a:p>
            <a:pPr marL="0" indent="0">
              <a:buNone/>
            </a:pPr>
            <a:endParaRPr lang="en-US" sz="1500" dirty="0"/>
          </a:p>
          <a:p>
            <a:pPr marL="0" indent="0">
              <a:buNone/>
            </a:pPr>
            <a:r>
              <a:rPr lang="en-US" sz="1500" dirty="0"/>
              <a:t>Observe the SCL and SDA pins on the microcontroller.  You should see something like the following:</a:t>
            </a:r>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r>
              <a:rPr lang="en-US" sz="1500" dirty="0"/>
              <a:t>Decode every bit on the I2C bus and explain how this relates to the microcontroller code in the sketch.</a:t>
            </a:r>
          </a:p>
          <a:p>
            <a:pPr marL="0" indent="0">
              <a:buNone/>
            </a:pPr>
            <a:endParaRPr lang="en-US" sz="1500" dirty="0"/>
          </a:p>
          <a:p>
            <a:pPr marL="0" indent="0">
              <a:buNone/>
            </a:pPr>
            <a:r>
              <a:rPr lang="en-US" sz="1500" dirty="0"/>
              <a:t>Examine the code in the sketch and explain how it works in your own words.  Make sure to carefully explain the portions of code that write to the serial port.  What do these portions of the code do?</a:t>
            </a:r>
          </a:p>
          <a:p>
            <a:pPr marL="0" indent="0">
              <a:buNone/>
            </a:pPr>
            <a:endParaRPr lang="en-US" sz="1500" dirty="0"/>
          </a:p>
          <a:p>
            <a:pPr marL="0" indent="0">
              <a:buNone/>
            </a:pPr>
            <a:r>
              <a:rPr lang="en-US" sz="1500" dirty="0"/>
              <a:t>    </a:t>
            </a:r>
            <a:r>
              <a:rPr lang="en-US" sz="1500" dirty="0" err="1"/>
              <a:t>Serial.print</a:t>
            </a:r>
            <a:r>
              <a:rPr lang="en-US" sz="1500" dirty="0"/>
              <a:t>((minutes &amp; 0x70)&gt;&gt;4);</a:t>
            </a:r>
          </a:p>
          <a:p>
            <a:pPr marL="0" indent="0">
              <a:buNone/>
            </a:pPr>
            <a:r>
              <a:rPr lang="en-US" sz="1500" dirty="0"/>
              <a:t>    </a:t>
            </a:r>
            <a:r>
              <a:rPr lang="en-US" sz="1500" dirty="0" err="1"/>
              <a:t>Serial.print</a:t>
            </a:r>
            <a:r>
              <a:rPr lang="en-US" sz="1500" dirty="0"/>
              <a:t>(minutes &amp; 0x0F);</a:t>
            </a:r>
          </a:p>
          <a:p>
            <a:pPr marL="0" indent="0">
              <a:buNone/>
            </a:pPr>
            <a:endParaRPr lang="en-US" sz="1400" dirty="0"/>
          </a:p>
        </p:txBody>
      </p:sp>
      <p:sp>
        <p:nvSpPr>
          <p:cNvPr id="4" name="Footer Placeholder 3">
            <a:extLst>
              <a:ext uri="{FF2B5EF4-FFF2-40B4-BE49-F238E27FC236}">
                <a16:creationId xmlns:a16="http://schemas.microsoft.com/office/drawing/2014/main" id="{FA15536A-DB11-4A80-A3B6-E3888C2B7AA1}"/>
              </a:ext>
            </a:extLst>
          </p:cNvPr>
          <p:cNvSpPr>
            <a:spLocks noGrp="1"/>
          </p:cNvSpPr>
          <p:nvPr>
            <p:ph type="ftr" sz="quarter" idx="11"/>
          </p:nvPr>
        </p:nvSpPr>
        <p:spPr/>
        <p:txBody>
          <a:bodyPr/>
          <a:lstStyle/>
          <a:p>
            <a:r>
              <a:rPr lang="en-US"/>
              <a:t>EE333 - Fall 2021</a:t>
            </a:r>
            <a:endParaRPr lang="en-US" dirty="0"/>
          </a:p>
        </p:txBody>
      </p:sp>
      <p:sp>
        <p:nvSpPr>
          <p:cNvPr id="5" name="Slide Number Placeholder 4">
            <a:extLst>
              <a:ext uri="{FF2B5EF4-FFF2-40B4-BE49-F238E27FC236}">
                <a16:creationId xmlns:a16="http://schemas.microsoft.com/office/drawing/2014/main" id="{F1E47A24-8AEA-4A0D-AE70-841160C9C049}"/>
              </a:ext>
            </a:extLst>
          </p:cNvPr>
          <p:cNvSpPr>
            <a:spLocks noGrp="1"/>
          </p:cNvSpPr>
          <p:nvPr>
            <p:ph type="sldNum" sz="quarter" idx="12"/>
          </p:nvPr>
        </p:nvSpPr>
        <p:spPr/>
        <p:txBody>
          <a:bodyPr/>
          <a:lstStyle/>
          <a:p>
            <a:fld id="{7F5B2EBE-6A3A-46EC-8286-7551010F4679}" type="slidenum">
              <a:rPr lang="en-US" smtClean="0"/>
              <a:t>52</a:t>
            </a:fld>
            <a:endParaRPr lang="en-US" dirty="0"/>
          </a:p>
        </p:txBody>
      </p:sp>
      <p:pic>
        <p:nvPicPr>
          <p:cNvPr id="6" name="Picture 5">
            <a:extLst>
              <a:ext uri="{FF2B5EF4-FFF2-40B4-BE49-F238E27FC236}">
                <a16:creationId xmlns:a16="http://schemas.microsoft.com/office/drawing/2014/main" id="{E7E227D2-0470-4B57-9DFB-0FD0F77776D4}"/>
              </a:ext>
            </a:extLst>
          </p:cNvPr>
          <p:cNvPicPr/>
          <p:nvPr/>
        </p:nvPicPr>
        <p:blipFill>
          <a:blip r:embed="rId2"/>
          <a:stretch>
            <a:fillRect/>
          </a:stretch>
        </p:blipFill>
        <p:spPr>
          <a:xfrm>
            <a:off x="1229042" y="1752600"/>
            <a:ext cx="6685915" cy="2842895"/>
          </a:xfrm>
          <a:prstGeom prst="rect">
            <a:avLst/>
          </a:prstGeom>
        </p:spPr>
      </p:pic>
    </p:spTree>
    <p:extLst>
      <p:ext uri="{BB962C8B-B14F-4D97-AF65-F5344CB8AC3E}">
        <p14:creationId xmlns:p14="http://schemas.microsoft.com/office/powerpoint/2010/main" val="1526423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F6AB-604D-4F49-B882-DEA71D2DD2E2}"/>
              </a:ext>
            </a:extLst>
          </p:cNvPr>
          <p:cNvSpPr>
            <a:spLocks noGrp="1"/>
          </p:cNvSpPr>
          <p:nvPr>
            <p:ph type="title"/>
          </p:nvPr>
        </p:nvSpPr>
        <p:spPr/>
        <p:txBody>
          <a:bodyPr/>
          <a:lstStyle/>
          <a:p>
            <a:r>
              <a:rPr lang="en-US" dirty="0"/>
              <a:t>Lab#3</a:t>
            </a:r>
          </a:p>
        </p:txBody>
      </p:sp>
      <p:sp>
        <p:nvSpPr>
          <p:cNvPr id="3" name="Content Placeholder 2">
            <a:extLst>
              <a:ext uri="{FF2B5EF4-FFF2-40B4-BE49-F238E27FC236}">
                <a16:creationId xmlns:a16="http://schemas.microsoft.com/office/drawing/2014/main" id="{60EEA498-992D-4B61-B17D-0F64AB9CDA29}"/>
              </a:ext>
            </a:extLst>
          </p:cNvPr>
          <p:cNvSpPr>
            <a:spLocks noGrp="1"/>
          </p:cNvSpPr>
          <p:nvPr>
            <p:ph idx="1"/>
          </p:nvPr>
        </p:nvSpPr>
        <p:spPr/>
        <p:txBody>
          <a:bodyPr>
            <a:normAutofit/>
          </a:bodyPr>
          <a:lstStyle/>
          <a:p>
            <a:pPr marL="0" indent="0">
              <a:buNone/>
            </a:pPr>
            <a:r>
              <a:rPr lang="en-US" sz="1400" dirty="0"/>
              <a:t> </a:t>
            </a:r>
            <a:r>
              <a:rPr lang="en-US" sz="1400" dirty="0" err="1"/>
              <a:t>Wire.beginTransmission</a:t>
            </a:r>
            <a:r>
              <a:rPr lang="en-US" sz="1400" dirty="0"/>
              <a:t>(0x68);</a:t>
            </a:r>
          </a:p>
          <a:p>
            <a:pPr marL="0" indent="0">
              <a:buNone/>
            </a:pPr>
            <a:r>
              <a:rPr lang="en-US" sz="1400" dirty="0"/>
              <a:t>  </a:t>
            </a:r>
            <a:r>
              <a:rPr lang="en-US" sz="1400" dirty="0" err="1"/>
              <a:t>Wire.write</a:t>
            </a:r>
            <a:r>
              <a:rPr lang="en-US" sz="1400" dirty="0"/>
              <a:t>(0);              // set the address</a:t>
            </a:r>
          </a:p>
          <a:p>
            <a:pPr marL="0" indent="0">
              <a:buNone/>
            </a:pPr>
            <a:r>
              <a:rPr lang="en-US" sz="1400" dirty="0"/>
              <a:t>  </a:t>
            </a:r>
            <a:r>
              <a:rPr lang="en-US" sz="1400" dirty="0" err="1"/>
              <a:t>Wire.write</a:t>
            </a:r>
            <a:r>
              <a:rPr lang="en-US" sz="1400" dirty="0"/>
              <a:t>(sec &amp; 0x7F);     // clear CH bit</a:t>
            </a:r>
          </a:p>
          <a:p>
            <a:pPr marL="0" indent="0">
              <a:buNone/>
            </a:pPr>
            <a:r>
              <a:rPr lang="en-US" sz="1400" dirty="0"/>
              <a:t>  </a:t>
            </a:r>
            <a:r>
              <a:rPr lang="en-US" sz="1400" dirty="0" err="1"/>
              <a:t>Wire.endTransmission</a:t>
            </a:r>
            <a:r>
              <a:rPr lang="en-US" sz="1400" dirty="0"/>
              <a:t>();     // stop transmitting</a:t>
            </a:r>
          </a:p>
          <a:p>
            <a:pPr marL="0" indent="0">
              <a:buNone/>
            </a:pPr>
            <a:endParaRPr lang="en-US" sz="1400" dirty="0"/>
          </a:p>
          <a:p>
            <a:pPr marL="0" indent="0">
              <a:buNone/>
            </a:pPr>
            <a:r>
              <a:rPr lang="en-US" sz="1400" dirty="0"/>
              <a:t>Why is this necessary?</a:t>
            </a:r>
          </a:p>
          <a:p>
            <a:pPr marL="0" indent="0">
              <a:buNone/>
            </a:pPr>
            <a:endParaRPr lang="en-US" sz="1400" dirty="0"/>
          </a:p>
          <a:p>
            <a:pPr marL="0" indent="0">
              <a:buNone/>
            </a:pPr>
            <a:r>
              <a:rPr lang="en-US" sz="1400" u="sng" dirty="0"/>
              <a:t>Part 3:  Creating a Digital Clock</a:t>
            </a:r>
          </a:p>
          <a:p>
            <a:pPr marL="0" indent="0">
              <a:buNone/>
            </a:pPr>
            <a:r>
              <a:rPr lang="en-US" sz="1400" dirty="0"/>
              <a:t>Use what you have learned about the LCD and the RTC to build a digital clock.  You will need to write your own code for this part of the lab.  You may use functions from the other two sketches.  You working sketch should look like the following figure.</a:t>
            </a:r>
          </a:p>
        </p:txBody>
      </p:sp>
      <p:sp>
        <p:nvSpPr>
          <p:cNvPr id="4" name="Footer Placeholder 3">
            <a:extLst>
              <a:ext uri="{FF2B5EF4-FFF2-40B4-BE49-F238E27FC236}">
                <a16:creationId xmlns:a16="http://schemas.microsoft.com/office/drawing/2014/main" id="{4C5F6AD0-0360-4A9A-99EE-41A38A32ACA6}"/>
              </a:ext>
            </a:extLst>
          </p:cNvPr>
          <p:cNvSpPr>
            <a:spLocks noGrp="1"/>
          </p:cNvSpPr>
          <p:nvPr>
            <p:ph type="ftr" sz="quarter" idx="11"/>
          </p:nvPr>
        </p:nvSpPr>
        <p:spPr/>
        <p:txBody>
          <a:bodyPr/>
          <a:lstStyle/>
          <a:p>
            <a:r>
              <a:rPr lang="en-US"/>
              <a:t>EE333 - Fall 2021</a:t>
            </a:r>
            <a:endParaRPr lang="en-US" dirty="0"/>
          </a:p>
        </p:txBody>
      </p:sp>
      <p:sp>
        <p:nvSpPr>
          <p:cNvPr id="5" name="Slide Number Placeholder 4">
            <a:extLst>
              <a:ext uri="{FF2B5EF4-FFF2-40B4-BE49-F238E27FC236}">
                <a16:creationId xmlns:a16="http://schemas.microsoft.com/office/drawing/2014/main" id="{44432D65-092D-4BF9-A17D-D148FE6FE8FA}"/>
              </a:ext>
            </a:extLst>
          </p:cNvPr>
          <p:cNvSpPr>
            <a:spLocks noGrp="1"/>
          </p:cNvSpPr>
          <p:nvPr>
            <p:ph type="sldNum" sz="quarter" idx="12"/>
          </p:nvPr>
        </p:nvSpPr>
        <p:spPr/>
        <p:txBody>
          <a:bodyPr/>
          <a:lstStyle/>
          <a:p>
            <a:fld id="{7F5B2EBE-6A3A-46EC-8286-7551010F4679}" type="slidenum">
              <a:rPr lang="en-US" smtClean="0"/>
              <a:t>53</a:t>
            </a:fld>
            <a:endParaRPr lang="en-US" dirty="0"/>
          </a:p>
        </p:txBody>
      </p:sp>
      <p:pic>
        <p:nvPicPr>
          <p:cNvPr id="6" name="Picture 5" descr="C:\Users\Allan\AppData\Local\Temp\WPDNSE\{014A00F1-0172-0180-8701-770185011701}\20150924_102823.jpg">
            <a:extLst>
              <a:ext uri="{FF2B5EF4-FFF2-40B4-BE49-F238E27FC236}">
                <a16:creationId xmlns:a16="http://schemas.microsoft.com/office/drawing/2014/main" id="{E01CAFDA-CB59-4D2A-8B31-08AAAB6CB07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3618707"/>
            <a:ext cx="5657850" cy="2583656"/>
          </a:xfrm>
          <a:prstGeom prst="rect">
            <a:avLst/>
          </a:prstGeom>
          <a:noFill/>
          <a:ln>
            <a:noFill/>
          </a:ln>
        </p:spPr>
      </p:pic>
    </p:spTree>
    <p:extLst>
      <p:ext uri="{BB962C8B-B14F-4D97-AF65-F5344CB8AC3E}">
        <p14:creationId xmlns:p14="http://schemas.microsoft.com/office/powerpoint/2010/main" val="1889923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51F0-F73C-4B3B-AE9B-08EE49FA4484}"/>
              </a:ext>
            </a:extLst>
          </p:cNvPr>
          <p:cNvSpPr>
            <a:spLocks noGrp="1"/>
          </p:cNvSpPr>
          <p:nvPr>
            <p:ph type="title"/>
          </p:nvPr>
        </p:nvSpPr>
        <p:spPr/>
        <p:txBody>
          <a:bodyPr/>
          <a:lstStyle/>
          <a:p>
            <a:r>
              <a:rPr lang="en-US" dirty="0"/>
              <a:t>Lab#3</a:t>
            </a:r>
          </a:p>
        </p:txBody>
      </p:sp>
      <p:sp>
        <p:nvSpPr>
          <p:cNvPr id="3" name="Content Placeholder 2">
            <a:extLst>
              <a:ext uri="{FF2B5EF4-FFF2-40B4-BE49-F238E27FC236}">
                <a16:creationId xmlns:a16="http://schemas.microsoft.com/office/drawing/2014/main" id="{5D6DD2B8-DE43-4026-A6D3-BDC71A14EC57}"/>
              </a:ext>
            </a:extLst>
          </p:cNvPr>
          <p:cNvSpPr>
            <a:spLocks noGrp="1"/>
          </p:cNvSpPr>
          <p:nvPr>
            <p:ph idx="1"/>
          </p:nvPr>
        </p:nvSpPr>
        <p:spPr/>
        <p:txBody>
          <a:bodyPr>
            <a:normAutofit/>
          </a:bodyPr>
          <a:lstStyle/>
          <a:p>
            <a:pPr marL="0" indent="0">
              <a:buNone/>
            </a:pPr>
            <a:r>
              <a:rPr lang="en-US" sz="1400" b="1" dirty="0"/>
              <a:t>Required Work Checklist</a:t>
            </a:r>
          </a:p>
          <a:p>
            <a:pPr marL="0" indent="0">
              <a:buNone/>
            </a:pPr>
            <a:r>
              <a:rPr lang="en-US" sz="1400" dirty="0"/>
              <a:t>□  Part 1.  Include all measured waveforms.  Answer all questions stated in the section.  Include a complete description of the HelloWorld sketch.</a:t>
            </a:r>
          </a:p>
          <a:p>
            <a:pPr marL="0" indent="0">
              <a:buNone/>
            </a:pPr>
            <a:r>
              <a:rPr lang="en-US" sz="1400" dirty="0"/>
              <a:t>□  Part 2.  Include all measured waveforms.  Answer all questions stated in the section.  Include a complete description of the </a:t>
            </a:r>
            <a:r>
              <a:rPr lang="en-US" sz="1400" dirty="0" err="1"/>
              <a:t>Real_Time_Clock</a:t>
            </a:r>
            <a:r>
              <a:rPr lang="en-US" sz="1400" dirty="0"/>
              <a:t> sketch.</a:t>
            </a:r>
          </a:p>
          <a:p>
            <a:pPr marL="0" indent="0">
              <a:buNone/>
            </a:pPr>
            <a:r>
              <a:rPr lang="en-US" sz="1400" dirty="0"/>
              <a:t>□  Part 3.  Include a complete copy of your sketch.  Make sure your code is commented.</a:t>
            </a:r>
          </a:p>
          <a:p>
            <a:pPr marL="0" indent="0">
              <a:buNone/>
            </a:pPr>
            <a:r>
              <a:rPr lang="en-US" sz="1400" dirty="0"/>
              <a:t>Include a picture of the working LCD displaying both the formatted date and time.</a:t>
            </a:r>
          </a:p>
          <a:p>
            <a:pPr marL="0" indent="0">
              <a:buNone/>
            </a:pPr>
            <a:endParaRPr lang="en-US" sz="1400" b="1" dirty="0"/>
          </a:p>
          <a:p>
            <a:pPr marL="0" indent="0">
              <a:buNone/>
            </a:pPr>
            <a:r>
              <a:rPr lang="en-US" sz="1400" b="1" dirty="0"/>
              <a:t>Extra Credit Work</a:t>
            </a:r>
          </a:p>
          <a:p>
            <a:pPr marL="0" indent="0">
              <a:buNone/>
            </a:pPr>
            <a:r>
              <a:rPr lang="en-US" sz="1400" dirty="0"/>
              <a:t>1.  Add a function to the sketch you wrote in Part 3 that sets the time and date on the RTC.  You will need to write data to the RTC over the I2C bus.</a:t>
            </a:r>
          </a:p>
          <a:p>
            <a:pPr marL="0" indent="0">
              <a:buNone/>
            </a:pPr>
            <a:r>
              <a:rPr lang="en-US" sz="1400" dirty="0"/>
              <a:t>2.  Connect a 3V power supply (battery) to the </a:t>
            </a:r>
            <a:r>
              <a:rPr lang="en-US" sz="1400" dirty="0" err="1"/>
              <a:t>Vbat</a:t>
            </a:r>
            <a:r>
              <a:rPr lang="en-US" sz="1400" dirty="0"/>
              <a:t> pin and connect the power supply to ground on your breadboard.</a:t>
            </a:r>
          </a:p>
          <a:p>
            <a:pPr marL="0" indent="0">
              <a:buNone/>
            </a:pPr>
            <a:r>
              <a:rPr lang="en-US" sz="1400" dirty="0"/>
              <a:t>3.  Note the current time and disconnect the microcontroller from USB (power).</a:t>
            </a:r>
          </a:p>
          <a:p>
            <a:pPr marL="0" indent="0">
              <a:buNone/>
            </a:pPr>
            <a:r>
              <a:rPr lang="en-US" sz="1400" dirty="0"/>
              <a:t>4.  Reconnect after about 10 seconds.  Confirm that the RTC time continues tracking the time accurately.</a:t>
            </a:r>
          </a:p>
          <a:p>
            <a:pPr marL="0" indent="0">
              <a:buNone/>
            </a:pPr>
            <a:endParaRPr lang="en-US" sz="1400" b="1" dirty="0"/>
          </a:p>
          <a:p>
            <a:pPr marL="0" indent="0">
              <a:buNone/>
            </a:pPr>
            <a:r>
              <a:rPr lang="en-US" sz="1400" b="1" dirty="0"/>
              <a:t>Extra Credit Checklist</a:t>
            </a:r>
          </a:p>
          <a:p>
            <a:pPr marL="0" indent="0">
              <a:buNone/>
            </a:pPr>
            <a:r>
              <a:rPr lang="en-US" sz="1400" dirty="0"/>
              <a:t>□  Include a copy your sketch and describe your new function.</a:t>
            </a:r>
          </a:p>
          <a:p>
            <a:pPr marL="0" indent="0">
              <a:buNone/>
            </a:pPr>
            <a:r>
              <a:rPr lang="en-US" sz="1400" dirty="0"/>
              <a:t>□  Include a picture of your RTC </a:t>
            </a:r>
            <a:r>
              <a:rPr lang="en-US" sz="1400" dirty="0" err="1"/>
              <a:t>Vbat</a:t>
            </a:r>
            <a:r>
              <a:rPr lang="en-US" sz="1400" dirty="0"/>
              <a:t> power supply.</a:t>
            </a:r>
          </a:p>
          <a:p>
            <a:pPr marL="0" indent="0">
              <a:buNone/>
            </a:pPr>
            <a:r>
              <a:rPr lang="en-US" sz="1400" dirty="0"/>
              <a:t>□  Explain how the RTC continues to operate without power from the Arduino UNO board.</a:t>
            </a:r>
          </a:p>
          <a:p>
            <a:pPr marL="0" indent="0">
              <a:buNone/>
            </a:pPr>
            <a:endParaRPr lang="en-US" sz="1400" dirty="0"/>
          </a:p>
        </p:txBody>
      </p:sp>
      <p:sp>
        <p:nvSpPr>
          <p:cNvPr id="4" name="Footer Placeholder 3">
            <a:extLst>
              <a:ext uri="{FF2B5EF4-FFF2-40B4-BE49-F238E27FC236}">
                <a16:creationId xmlns:a16="http://schemas.microsoft.com/office/drawing/2014/main" id="{8E677807-5AB4-43B3-8584-31FF63DF74F2}"/>
              </a:ext>
            </a:extLst>
          </p:cNvPr>
          <p:cNvSpPr>
            <a:spLocks noGrp="1"/>
          </p:cNvSpPr>
          <p:nvPr>
            <p:ph type="ftr" sz="quarter" idx="11"/>
          </p:nvPr>
        </p:nvSpPr>
        <p:spPr/>
        <p:txBody>
          <a:bodyPr/>
          <a:lstStyle/>
          <a:p>
            <a:r>
              <a:rPr lang="en-US"/>
              <a:t>EE333 - Fall 2021</a:t>
            </a:r>
            <a:endParaRPr lang="en-US" dirty="0"/>
          </a:p>
        </p:txBody>
      </p:sp>
      <p:sp>
        <p:nvSpPr>
          <p:cNvPr id="5" name="Slide Number Placeholder 4">
            <a:extLst>
              <a:ext uri="{FF2B5EF4-FFF2-40B4-BE49-F238E27FC236}">
                <a16:creationId xmlns:a16="http://schemas.microsoft.com/office/drawing/2014/main" id="{F16C90FA-827F-4083-AD9F-D7BD463E90F8}"/>
              </a:ext>
            </a:extLst>
          </p:cNvPr>
          <p:cNvSpPr>
            <a:spLocks noGrp="1"/>
          </p:cNvSpPr>
          <p:nvPr>
            <p:ph type="sldNum" sz="quarter" idx="12"/>
          </p:nvPr>
        </p:nvSpPr>
        <p:spPr/>
        <p:txBody>
          <a:bodyPr/>
          <a:lstStyle/>
          <a:p>
            <a:fld id="{7F5B2EBE-6A3A-46EC-8286-7551010F4679}" type="slidenum">
              <a:rPr lang="en-US" smtClean="0"/>
              <a:t>54</a:t>
            </a:fld>
            <a:endParaRPr lang="en-US" dirty="0"/>
          </a:p>
        </p:txBody>
      </p:sp>
    </p:spTree>
    <p:extLst>
      <p:ext uri="{BB962C8B-B14F-4D97-AF65-F5344CB8AC3E}">
        <p14:creationId xmlns:p14="http://schemas.microsoft.com/office/powerpoint/2010/main" val="3217879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Physical Connections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6</a:t>
            </a:fld>
            <a:endParaRPr lang="en-US" dirty="0"/>
          </a:p>
        </p:txBody>
      </p:sp>
      <p:pic>
        <p:nvPicPr>
          <p:cNvPr id="6" name="Picture 5"/>
          <p:cNvPicPr>
            <a:picLocks noChangeAspect="1"/>
          </p:cNvPicPr>
          <p:nvPr/>
        </p:nvPicPr>
        <p:blipFill>
          <a:blip r:embed="rId2"/>
          <a:stretch>
            <a:fillRect/>
          </a:stretch>
        </p:blipFill>
        <p:spPr>
          <a:xfrm>
            <a:off x="549888" y="1219200"/>
            <a:ext cx="7815623" cy="4953000"/>
          </a:xfrm>
          <a:prstGeom prst="rect">
            <a:avLst/>
          </a:prstGeom>
        </p:spPr>
      </p:pic>
      <p:sp>
        <p:nvSpPr>
          <p:cNvPr id="7" name="Rectangle 6"/>
          <p:cNvSpPr/>
          <p:nvPr/>
        </p:nvSpPr>
        <p:spPr>
          <a:xfrm>
            <a:off x="580780" y="3352800"/>
            <a:ext cx="772502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23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Port Expander</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7</a:t>
            </a:fld>
            <a:endParaRPr lang="en-US" dirty="0"/>
          </a:p>
        </p:txBody>
      </p:sp>
      <p:pic>
        <p:nvPicPr>
          <p:cNvPr id="7" name="Picture 6"/>
          <p:cNvPicPr>
            <a:picLocks noChangeAspect="1"/>
          </p:cNvPicPr>
          <p:nvPr/>
        </p:nvPicPr>
        <p:blipFill>
          <a:blip r:embed="rId2"/>
          <a:stretch>
            <a:fillRect/>
          </a:stretch>
        </p:blipFill>
        <p:spPr>
          <a:xfrm>
            <a:off x="457199" y="971947"/>
            <a:ext cx="6037581" cy="3447653"/>
          </a:xfrm>
          <a:prstGeom prst="rect">
            <a:avLst/>
          </a:prstGeom>
        </p:spPr>
      </p:pic>
      <p:pic>
        <p:nvPicPr>
          <p:cNvPr id="6" name="Picture 5"/>
          <p:cNvPicPr>
            <a:picLocks noChangeAspect="1"/>
          </p:cNvPicPr>
          <p:nvPr/>
        </p:nvPicPr>
        <p:blipFill>
          <a:blip r:embed="rId3"/>
          <a:stretch>
            <a:fillRect/>
          </a:stretch>
        </p:blipFill>
        <p:spPr>
          <a:xfrm>
            <a:off x="5410200" y="3733800"/>
            <a:ext cx="3257154" cy="2605334"/>
          </a:xfrm>
          <a:prstGeom prst="rect">
            <a:avLst/>
          </a:prstGeom>
        </p:spPr>
      </p:pic>
      <p:cxnSp>
        <p:nvCxnSpPr>
          <p:cNvPr id="8" name="Straight Arrow Connector 7"/>
          <p:cNvCxnSpPr/>
          <p:nvPr/>
        </p:nvCxnSpPr>
        <p:spPr>
          <a:xfrm>
            <a:off x="4419600" y="3962400"/>
            <a:ext cx="838200" cy="609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33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Port Expander Registers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8</a:t>
            </a:fld>
            <a:endParaRPr lang="en-US" dirty="0"/>
          </a:p>
        </p:txBody>
      </p:sp>
      <p:pic>
        <p:nvPicPr>
          <p:cNvPr id="6" name="Picture 5"/>
          <p:cNvPicPr>
            <a:picLocks noChangeAspect="1"/>
          </p:cNvPicPr>
          <p:nvPr/>
        </p:nvPicPr>
        <p:blipFill>
          <a:blip r:embed="rId2"/>
          <a:stretch>
            <a:fillRect/>
          </a:stretch>
        </p:blipFill>
        <p:spPr>
          <a:xfrm>
            <a:off x="381000" y="1143000"/>
            <a:ext cx="8415676" cy="3286508"/>
          </a:xfrm>
          <a:prstGeom prst="rect">
            <a:avLst/>
          </a:prstGeom>
        </p:spPr>
      </p:pic>
    </p:spTree>
    <p:extLst>
      <p:ext uri="{BB962C8B-B14F-4D97-AF65-F5344CB8AC3E}">
        <p14:creationId xmlns:p14="http://schemas.microsoft.com/office/powerpoint/2010/main" val="560662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 Port Expander Registers</a:t>
            </a:r>
          </a:p>
        </p:txBody>
      </p:sp>
      <p:sp>
        <p:nvSpPr>
          <p:cNvPr id="4" name="Footer Placeholder 3"/>
          <p:cNvSpPr>
            <a:spLocks noGrp="1"/>
          </p:cNvSpPr>
          <p:nvPr>
            <p:ph type="ftr" sz="quarter" idx="11"/>
          </p:nvPr>
        </p:nvSpPr>
        <p:spPr/>
        <p:txBody>
          <a:bodyPr/>
          <a:lstStyle/>
          <a:p>
            <a:r>
              <a:rPr lang="en-US"/>
              <a:t>EE333 - Fall 2021</a:t>
            </a:r>
            <a:endParaRPr lang="en-US" dirty="0"/>
          </a:p>
        </p:txBody>
      </p:sp>
      <p:sp>
        <p:nvSpPr>
          <p:cNvPr id="5" name="Slide Number Placeholder 4"/>
          <p:cNvSpPr>
            <a:spLocks noGrp="1"/>
          </p:cNvSpPr>
          <p:nvPr>
            <p:ph type="sldNum" sz="quarter" idx="12"/>
          </p:nvPr>
        </p:nvSpPr>
        <p:spPr/>
        <p:txBody>
          <a:bodyPr/>
          <a:lstStyle/>
          <a:p>
            <a:fld id="{7F5B2EBE-6A3A-46EC-8286-7551010F4679}" type="slidenum">
              <a:rPr lang="en-US" smtClean="0"/>
              <a:t>9</a:t>
            </a:fld>
            <a:endParaRPr lang="en-US" dirty="0"/>
          </a:p>
        </p:txBody>
      </p:sp>
      <p:pic>
        <p:nvPicPr>
          <p:cNvPr id="6" name="Picture 5"/>
          <p:cNvPicPr>
            <a:picLocks noChangeAspect="1"/>
          </p:cNvPicPr>
          <p:nvPr/>
        </p:nvPicPr>
        <p:blipFill>
          <a:blip r:embed="rId2"/>
          <a:stretch>
            <a:fillRect/>
          </a:stretch>
        </p:blipFill>
        <p:spPr>
          <a:xfrm>
            <a:off x="228600" y="1371600"/>
            <a:ext cx="8550188" cy="4278171"/>
          </a:xfrm>
          <a:prstGeom prst="rect">
            <a:avLst/>
          </a:prstGeom>
        </p:spPr>
      </p:pic>
    </p:spTree>
    <p:extLst>
      <p:ext uri="{BB962C8B-B14F-4D97-AF65-F5344CB8AC3E}">
        <p14:creationId xmlns:p14="http://schemas.microsoft.com/office/powerpoint/2010/main" val="3441239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14923</TotalTime>
  <Words>2493</Words>
  <Application>Microsoft Office PowerPoint</Application>
  <PresentationFormat>On-screen Show (4:3)</PresentationFormat>
  <Paragraphs>424</Paragraphs>
  <Slides>54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  Introduction to Microcontrollers Fall Term, 2021 </vt:lpstr>
      <vt:lpstr>Schedule/Labs</vt:lpstr>
      <vt:lpstr>Lecture Outline </vt:lpstr>
      <vt:lpstr>MicroChip MCP23S08 Port Expander</vt:lpstr>
      <vt:lpstr>SPI Physical Connections</vt:lpstr>
      <vt:lpstr>SPI Physical Connections</vt:lpstr>
      <vt:lpstr>SPI Port Expander</vt:lpstr>
      <vt:lpstr>SPI Port Expander Registers</vt:lpstr>
      <vt:lpstr>SPI Port Expander Registers</vt:lpstr>
      <vt:lpstr>SPI Port Expander Registers</vt:lpstr>
      <vt:lpstr>Writing to Port Expander Registers</vt:lpstr>
      <vt:lpstr>SPI Port Expander Write</vt:lpstr>
      <vt:lpstr>SPI Port Expander Write</vt:lpstr>
      <vt:lpstr>Example SPI Code</vt:lpstr>
      <vt:lpstr>Example SPI Code</vt:lpstr>
      <vt:lpstr>Working SPI Port Expander</vt:lpstr>
      <vt:lpstr>SPI (ATmega328P) Hardware</vt:lpstr>
      <vt:lpstr>SPI (ATmega328P) Hardware</vt:lpstr>
      <vt:lpstr>SPI (ATmega328P) Hardware</vt:lpstr>
      <vt:lpstr>SPI (ATmega328P) Hardware</vt:lpstr>
      <vt:lpstr>SPI (ATmega328P) Hardware</vt:lpstr>
      <vt:lpstr>SPI (ATmega328P) Hardware</vt:lpstr>
      <vt:lpstr>Computer Architecture</vt:lpstr>
      <vt:lpstr>Harvard vs. von Neumann</vt:lpstr>
      <vt:lpstr>AVR Microcontroller Architecture</vt:lpstr>
      <vt:lpstr>Flash Program Memory Map</vt:lpstr>
      <vt:lpstr>Data Memory Map</vt:lpstr>
      <vt:lpstr>Instruction Fetches and Execution</vt:lpstr>
      <vt:lpstr>ALU Single Cycle Operation</vt:lpstr>
      <vt:lpstr>AVR Microcontroller Architecture</vt:lpstr>
      <vt:lpstr>General Purpose Registers</vt:lpstr>
      <vt:lpstr>Arithmetic Logic Unit</vt:lpstr>
      <vt:lpstr>Status Register</vt:lpstr>
      <vt:lpstr>Status Register</vt:lpstr>
      <vt:lpstr>AVR Instruction Set</vt:lpstr>
      <vt:lpstr>AVR Instruction Set</vt:lpstr>
      <vt:lpstr>Other Instructions</vt:lpstr>
      <vt:lpstr>Lab#3</vt:lpstr>
      <vt:lpstr>LCD Control Interface</vt:lpstr>
      <vt:lpstr>LCD Technical Details</vt:lpstr>
      <vt:lpstr>LCD Technical Details</vt:lpstr>
      <vt:lpstr>HelloWorld Sketch</vt:lpstr>
      <vt:lpstr>Observing the Digital Interface</vt:lpstr>
      <vt:lpstr>Real Time Clock</vt:lpstr>
      <vt:lpstr>Real Time Clock</vt:lpstr>
      <vt:lpstr>Real_Time_Clock Sketch</vt:lpstr>
      <vt:lpstr>RTC Operation</vt:lpstr>
      <vt:lpstr>Integrating the LCD and RTC</vt:lpstr>
      <vt:lpstr>Lab#3</vt:lpstr>
      <vt:lpstr>Lab#3</vt:lpstr>
      <vt:lpstr>Lab#3</vt:lpstr>
      <vt:lpstr>Lab#3</vt:lpstr>
      <vt:lpstr>Lab#3</vt:lpstr>
      <vt:lpstr>Lab#3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Allan</dc:creator>
  <cp:lastModifiedBy>Allan Douglas</cp:lastModifiedBy>
  <cp:revision>172</cp:revision>
  <dcterms:created xsi:type="dcterms:W3CDTF">2015-08-18T17:06:50Z</dcterms:created>
  <dcterms:modified xsi:type="dcterms:W3CDTF">2021-10-26T14:41:46Z</dcterms:modified>
</cp:coreProperties>
</file>